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sldx" ContentType="application/vnd.openxmlformats-officedocument.presentationml.slide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26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58" r:id="rId3"/>
    <p:sldId id="293" r:id="rId4"/>
    <p:sldId id="286" r:id="rId5"/>
    <p:sldId id="261" r:id="rId6"/>
    <p:sldId id="279" r:id="rId7"/>
    <p:sldId id="280" r:id="rId8"/>
    <p:sldId id="281" r:id="rId9"/>
    <p:sldId id="282" r:id="rId10"/>
    <p:sldId id="283" r:id="rId11"/>
    <p:sldId id="287" r:id="rId12"/>
    <p:sldId id="288" r:id="rId13"/>
    <p:sldId id="289" r:id="rId14"/>
    <p:sldId id="290" r:id="rId15"/>
    <p:sldId id="291" r:id="rId16"/>
    <p:sldId id="292" r:id="rId17"/>
    <p:sldId id="285" r:id="rId18"/>
    <p:sldId id="284" r:id="rId19"/>
    <p:sldId id="262" r:id="rId20"/>
    <p:sldId id="264" r:id="rId21"/>
    <p:sldId id="259" r:id="rId22"/>
  </p:sldIdLst>
  <p:sldSz cx="9144000" cy="594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485" y="72"/>
      </p:cViewPr>
      <p:guideLst>
        <p:guide orient="horz" pos="187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wner\Desktop\SJSU\MSEE%20Final%20Project\Iperf%20results.xlsx" TargetMode="Externa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hmita\Desktop\Fat%20Tree%20Data\Comparative%20data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Bandwidth-Average Delay for Inter Rack and Intra Rack Communication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'16 Host Total Result'!$G$79</c:f>
              <c:strCache>
                <c:ptCount val="1"/>
                <c:pt idx="0">
                  <c:v>Average Bandwidth of Inter Rack 16  Host Architecture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'16 Host Total Result'!$H$78:$I$78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Result'!$H$79:$I$79</c:f>
              <c:numCache>
                <c:formatCode>General</c:formatCode>
                <c:ptCount val="2"/>
                <c:pt idx="0">
                  <c:v>20.666666666666668</c:v>
                </c:pt>
                <c:pt idx="1">
                  <c:v>8.6999999999999993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'16 Host Total Result'!$G$80</c:f>
              <c:strCache>
                <c:ptCount val="1"/>
                <c:pt idx="0">
                  <c:v>Average Bandwidth of Intra Rack 16 Host Architecture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'16 Host Total Result'!$H$78:$I$78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Result'!$H$80:$I$80</c:f>
              <c:numCache>
                <c:formatCode>General</c:formatCode>
                <c:ptCount val="2"/>
                <c:pt idx="0">
                  <c:v>26.46</c:v>
                </c:pt>
                <c:pt idx="1">
                  <c:v>24.916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'16 Host Total Result'!$G$81</c:f>
              <c:strCache>
                <c:ptCount val="1"/>
                <c:pt idx="0">
                  <c:v>Average Delay of Inter Rack 16 Host Architecture</c:v>
                </c:pt>
              </c:strCache>
            </c:strRef>
          </c:tx>
          <c:spPr>
            <a:ln w="66675" cap="rnd">
              <a:solidFill>
                <a:srgbClr val="00CC66"/>
              </a:solidFill>
              <a:round/>
            </a:ln>
            <a:effectLst/>
          </c:spPr>
          <c:marker>
            <c:symbol val="triangle"/>
            <c:size val="11"/>
            <c:spPr>
              <a:solidFill>
                <a:srgbClr val="00CC66"/>
              </a:solidFill>
              <a:ln w="9525">
                <a:solidFill>
                  <a:schemeClr val="accent3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'16 Host Total Result'!$H$78:$I$78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Result'!$H$81:$I$81</c:f>
              <c:numCache>
                <c:formatCode>General</c:formatCode>
                <c:ptCount val="2"/>
                <c:pt idx="0">
                  <c:v>7.9733333333333327</c:v>
                </c:pt>
                <c:pt idx="1">
                  <c:v>20.58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'16 Host Total Result'!$G$82</c:f>
              <c:strCache>
                <c:ptCount val="1"/>
                <c:pt idx="0">
                  <c:v>Average Delay of Intra Rack 16 Host Architecture</c:v>
                </c:pt>
              </c:strCache>
            </c:strRef>
          </c:tx>
          <c:spPr>
            <a:ln w="66675" cap="rnd">
              <a:solidFill>
                <a:schemeClr val="accent4"/>
              </a:solidFill>
              <a:round/>
            </a:ln>
            <a:effectLst/>
          </c:spPr>
          <c:marker>
            <c:symbol val="star"/>
            <c:size val="11"/>
            <c:spPr>
              <a:noFill/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'16 Host Total Result'!$H$78:$I$78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Result'!$H$82:$I$82</c:f>
              <c:numCache>
                <c:formatCode>General</c:formatCode>
                <c:ptCount val="2"/>
                <c:pt idx="0">
                  <c:v>2.4849999999999999</c:v>
                </c:pt>
                <c:pt idx="1">
                  <c:v>7.18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7490280"/>
        <c:axId val="147488320"/>
      </c:lineChart>
      <c:catAx>
        <c:axId val="1474902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16 Host Fat Tree Architectures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88320"/>
        <c:crosses val="autoZero"/>
        <c:auto val="1"/>
        <c:lblAlgn val="ctr"/>
        <c:lblOffset val="100"/>
        <c:noMultiLvlLbl val="0"/>
      </c:catAx>
      <c:valAx>
        <c:axId val="147488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 and Average Bandwidth (Gbps)</a:t>
                </a:r>
              </a:p>
            </c:rich>
          </c:tx>
          <c:layout>
            <c:manualLayout>
              <c:xMode val="edge"/>
              <c:yMode val="edge"/>
              <c:x val="2.6648330807310456E-2"/>
              <c:y val="0.102431516286655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bg1"/>
      </a:solidFill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Bandwidth Analysis for Layered and Non Layered Fat Tree Architectures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Sheet2!$L$7</c:f>
              <c:strCache>
                <c:ptCount val="1"/>
                <c:pt idx="0">
                  <c:v>Fat Tree Architectures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rgbClr val="FF0000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Sheet2!$M$5:$T$6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Sheet2!$M$7:$T$7</c:f>
              <c:numCache>
                <c:formatCode>General</c:formatCode>
                <c:ptCount val="8"/>
                <c:pt idx="0">
                  <c:v>16.8</c:v>
                </c:pt>
                <c:pt idx="1">
                  <c:v>6.17</c:v>
                </c:pt>
                <c:pt idx="2">
                  <c:v>3.44</c:v>
                </c:pt>
                <c:pt idx="3">
                  <c:v>4.3</c:v>
                </c:pt>
                <c:pt idx="4">
                  <c:v>23.56</c:v>
                </c:pt>
                <c:pt idx="5">
                  <c:v>3.96</c:v>
                </c:pt>
                <c:pt idx="6">
                  <c:v>4.4000000000000004</c:v>
                </c:pt>
                <c:pt idx="7">
                  <c:v>4.5999999999999996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5920"/>
        <c:axId val="150446312"/>
      </c:lineChart>
      <c:catAx>
        <c:axId val="1504459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6312"/>
        <c:crosses val="autoZero"/>
        <c:auto val="1"/>
        <c:lblAlgn val="ctr"/>
        <c:lblOffset val="100"/>
        <c:noMultiLvlLbl val="0"/>
      </c:catAx>
      <c:valAx>
        <c:axId val="150446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Bandwidth (Gbps)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5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Delay Analysis for Layered and Non Layered DCN Architectures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'All Topology Delay'!$O$3</c:f>
              <c:strCache>
                <c:ptCount val="1"/>
                <c:pt idx="0">
                  <c:v>Hosts from Different Racks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'All Topology Delay'!$P$2:$Q$2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'All Topology Delay'!$P$3:$Q$3</c:f>
              <c:numCache>
                <c:formatCode>General</c:formatCode>
                <c:ptCount val="2"/>
                <c:pt idx="0">
                  <c:v>27.520098115079364</c:v>
                </c:pt>
                <c:pt idx="1">
                  <c:v>41.829625496031746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'All Topology Delay'!$O$4</c:f>
              <c:strCache>
                <c:ptCount val="1"/>
                <c:pt idx="0">
                  <c:v>Hosts from Same Racks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FF0000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'All Topology Delay'!$P$2:$Q$2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'All Topology Delay'!$P$4:$Q$4</c:f>
              <c:numCache>
                <c:formatCode>General</c:formatCode>
                <c:ptCount val="2"/>
                <c:pt idx="0">
                  <c:v>24.17529461805556</c:v>
                </c:pt>
                <c:pt idx="1">
                  <c:v>33.562267361111111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9448"/>
        <c:axId val="150448664"/>
      </c:lineChart>
      <c:catAx>
        <c:axId val="150449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Fat Tree 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8664"/>
        <c:crosses val="autoZero"/>
        <c:auto val="1"/>
        <c:lblAlgn val="ctr"/>
        <c:lblOffset val="100"/>
        <c:noMultiLvlLbl val="0"/>
      </c:catAx>
      <c:valAx>
        <c:axId val="150448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9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Bandwidth Analysis for Layered and Non Layered DCN Architectures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'All Topology BW'!$M$3</c:f>
              <c:strCache>
                <c:ptCount val="1"/>
                <c:pt idx="0">
                  <c:v>Inter Rack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3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'All Topology BW'!$N$2:$O$2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'All Topology BW'!$N$3:$O$3</c:f>
              <c:numCache>
                <c:formatCode>General</c:formatCode>
                <c:ptCount val="2"/>
                <c:pt idx="0">
                  <c:v>8.0214166666666671</c:v>
                </c:pt>
                <c:pt idx="1">
                  <c:v>5.5741821428571425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'All Topology BW'!$M$4</c:f>
              <c:strCache>
                <c:ptCount val="1"/>
                <c:pt idx="0">
                  <c:v>Intra Rack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square"/>
            <c:size val="13"/>
            <c:spPr>
              <a:solidFill>
                <a:srgbClr val="FF0000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'All Topology BW'!$N$2:$O$2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'All Topology BW'!$N$4:$O$4</c:f>
              <c:numCache>
                <c:formatCode>General</c:formatCode>
                <c:ptCount val="2"/>
                <c:pt idx="0">
                  <c:v>10.245434204931973</c:v>
                </c:pt>
                <c:pt idx="1">
                  <c:v>9.797299319727891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9056"/>
        <c:axId val="150443960"/>
      </c:lineChart>
      <c:catAx>
        <c:axId val="1504490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Fat Tree 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3960"/>
        <c:crosses val="autoZero"/>
        <c:auto val="1"/>
        <c:lblAlgn val="ctr"/>
        <c:lblOffset val="100"/>
        <c:noMultiLvlLbl val="0"/>
      </c:catAx>
      <c:valAx>
        <c:axId val="150443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Bandwidth (Gbps)</a:t>
                </a:r>
              </a:p>
            </c:rich>
          </c:tx>
          <c:layout>
            <c:manualLayout>
              <c:xMode val="edge"/>
              <c:yMode val="edge"/>
              <c:x val="3.1389766756282168E-2"/>
              <c:y val="0.120090974862414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0449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Throughput in Fat Tree Architectures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Throughput (Average Packets per Second)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Sheet1!$A$2:$A$9</c:f>
              <c:strCache>
                <c:ptCount val="8"/>
                <c:pt idx="0">
                  <c:v>16 Host Non- Layered</c:v>
                </c:pt>
                <c:pt idx="1">
                  <c:v>16 Host Layered</c:v>
                </c:pt>
                <c:pt idx="2">
                  <c:v>35 Host Non- Layered</c:v>
                </c:pt>
                <c:pt idx="3">
                  <c:v>35 Host Layered</c:v>
                </c:pt>
                <c:pt idx="4">
                  <c:v>64 Host Non- Layered</c:v>
                </c:pt>
                <c:pt idx="5">
                  <c:v>64 Host Layered</c:v>
                </c:pt>
                <c:pt idx="6">
                  <c:v>98 Host Non- Layered</c:v>
                </c:pt>
                <c:pt idx="7">
                  <c:v>98 Host Layered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1343</c:v>
                </c:pt>
                <c:pt idx="1">
                  <c:v>914</c:v>
                </c:pt>
                <c:pt idx="2">
                  <c:v>1626</c:v>
                </c:pt>
                <c:pt idx="3">
                  <c:v>2207</c:v>
                </c:pt>
                <c:pt idx="4">
                  <c:v>2974</c:v>
                </c:pt>
                <c:pt idx="5">
                  <c:v>2337</c:v>
                </c:pt>
                <c:pt idx="6">
                  <c:v>2877</c:v>
                </c:pt>
                <c:pt idx="7">
                  <c:v>1781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16 Host Non- Layered</c:v>
                </c:pt>
                <c:pt idx="1">
                  <c:v>16 Host Layered</c:v>
                </c:pt>
                <c:pt idx="2">
                  <c:v>35 Host Non- Layered</c:v>
                </c:pt>
                <c:pt idx="3">
                  <c:v>35 Host Layered</c:v>
                </c:pt>
                <c:pt idx="4">
                  <c:v>64 Host Non- Layered</c:v>
                </c:pt>
                <c:pt idx="5">
                  <c:v>64 Host Layered</c:v>
                </c:pt>
                <c:pt idx="6">
                  <c:v>98 Host Non- Layered</c:v>
                </c:pt>
                <c:pt idx="7">
                  <c:v>98 Host Layered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16 Host Non- Layered</c:v>
                </c:pt>
                <c:pt idx="1">
                  <c:v>16 Host Layered</c:v>
                </c:pt>
                <c:pt idx="2">
                  <c:v>35 Host Non- Layered</c:v>
                </c:pt>
                <c:pt idx="3">
                  <c:v>35 Host Layered</c:v>
                </c:pt>
                <c:pt idx="4">
                  <c:v>64 Host Non- Layered</c:v>
                </c:pt>
                <c:pt idx="5">
                  <c:v>64 Host Layered</c:v>
                </c:pt>
                <c:pt idx="6">
                  <c:v>98 Host Non- Layered</c:v>
                </c:pt>
                <c:pt idx="7">
                  <c:v>98 Host Layered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4233392"/>
        <c:axId val="204234176"/>
      </c:lineChart>
      <c:catAx>
        <c:axId val="204233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Fat Tree 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04234176"/>
        <c:crosses val="autoZero"/>
        <c:auto val="1"/>
        <c:lblAlgn val="ctr"/>
        <c:lblOffset val="100"/>
        <c:noMultiLvlLbl val="0"/>
      </c:catAx>
      <c:valAx>
        <c:axId val="20423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Throughput (Packets per Second)</a:t>
                </a:r>
              </a:p>
            </c:rich>
          </c:tx>
          <c:layout>
            <c:manualLayout>
              <c:xMode val="edge"/>
              <c:yMode val="edge"/>
              <c:x val="2.3148148148148147E-2"/>
              <c:y val="0.170992063492063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204233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>
      <a:outerShdw blurRad="50800" dist="38100" algn="l" rotWithShape="0">
        <a:prstClr val="black">
          <a:alpha val="40000"/>
        </a:prstClr>
      </a:outerShdw>
    </a:effectLst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Delay-Bandwidth comparison between Layered and Non-Layered architecture</a:t>
            </a:r>
          </a:p>
        </c:rich>
      </c:tx>
      <c:layout/>
      <c:overlay val="0"/>
    </c:title>
    <c:autoTitleDeleted val="0"/>
    <c:plotArea>
      <c:layout/>
      <c:lineChart>
        <c:grouping val="stacked"/>
        <c:varyColors val="0"/>
        <c:ser>
          <c:idx val="0"/>
          <c:order val="0"/>
          <c:marker>
            <c:symbol val="diamond"/>
            <c:size val="14"/>
            <c:spPr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marker>
          <c:dPt>
            <c:idx val="0"/>
            <c:marker>
              <c:spPr>
                <a:solidFill>
                  <a:srgbClr val="00B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1"/>
            <c:marker>
              <c:spPr>
                <a:solidFill>
                  <a:srgbClr val="00B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2"/>
            <c:marker>
              <c:spPr>
                <a:solidFill>
                  <a:srgbClr val="FF000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3"/>
            <c:marker>
              <c:spPr>
                <a:solidFill>
                  <a:srgbClr val="FF000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cat>
            <c:multiLvlStrRef>
              <c:f>'Total Averages '!$J$19:$M$20</c:f>
              <c:multiLvlStrCache>
                <c:ptCount val="4"/>
                <c:lvl>
                  <c:pt idx="0">
                    <c:v>Average Bandwidth </c:v>
                  </c:pt>
                  <c:pt idx="1">
                    <c:v>Average Delay</c:v>
                  </c:pt>
                  <c:pt idx="2">
                    <c:v>Average Bandwidth</c:v>
                  </c:pt>
                  <c:pt idx="3">
                    <c:v>Average Delay</c:v>
                  </c:pt>
                </c:lvl>
                <c:lvl>
                  <c:pt idx="0">
                    <c:v>Layered</c:v>
                  </c:pt>
                  <c:pt idx="2">
                    <c:v>Non-Layered</c:v>
                  </c:pt>
                </c:lvl>
              </c:multiLvlStrCache>
            </c:multiLvlStrRef>
          </c:cat>
          <c:val>
            <c:numRef>
              <c:f>'Total Averages '!$J$21:$M$21</c:f>
              <c:numCache>
                <c:formatCode>0.00</c:formatCode>
                <c:ptCount val="4"/>
                <c:pt idx="0">
                  <c:v>21.2</c:v>
                </c:pt>
                <c:pt idx="1">
                  <c:v>1.6</c:v>
                </c:pt>
                <c:pt idx="2">
                  <c:v>23.9</c:v>
                </c:pt>
                <c:pt idx="3">
                  <c:v>5.6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4352"/>
        <c:axId val="150443176"/>
      </c:lineChart>
      <c:catAx>
        <c:axId val="1504443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16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443176"/>
        <c:crosses val="autoZero"/>
        <c:auto val="1"/>
        <c:lblAlgn val="ctr"/>
        <c:lblOffset val="100"/>
        <c:noMultiLvlLbl val="0"/>
      </c:catAx>
      <c:valAx>
        <c:axId val="150443176"/>
        <c:scaling>
          <c:orientation val="minMax"/>
        </c:scaling>
        <c:delete val="0"/>
        <c:axPos val="l"/>
        <c:majorGridlines/>
        <c:numFmt formatCode="0.00" sourceLinked="1"/>
        <c:majorTickMark val="out"/>
        <c:minorTickMark val="none"/>
        <c:tickLblPos val="nextTo"/>
        <c:crossAx val="150444352"/>
        <c:crosses val="autoZero"/>
        <c:crossBetween val="between"/>
      </c:valAx>
    </c:plotArea>
    <c:plotVisOnly val="1"/>
    <c:dispBlanksAs val="zero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200" dirty="0"/>
              <a:t>Average Delay-Bandwidth analysis between Inter-rack </a:t>
            </a:r>
            <a:r>
              <a:rPr lang="en-US" sz="1200" dirty="0" err="1"/>
              <a:t>vs</a:t>
            </a:r>
            <a:r>
              <a:rPr lang="en-US" sz="1200" dirty="0"/>
              <a:t> Intra-rack 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Sheet3!$B$4</c:f>
              <c:strCache>
                <c:ptCount val="1"/>
                <c:pt idx="0">
                  <c:v>Average Bandwidth of Intra Rack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pPr>
              <a:solidFill>
                <a:srgbClr val="C00000"/>
              </a:solidFill>
            </c:spPr>
          </c:marker>
          <c:cat>
            <c:strRef>
              <c:f>Sheet3!$C$3:$D$3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Sheet3!$C$4:$D$4</c:f>
              <c:numCache>
                <c:formatCode>General</c:formatCode>
                <c:ptCount val="2"/>
                <c:pt idx="0" formatCode="0.00">
                  <c:v>27.63</c:v>
                </c:pt>
                <c:pt idx="1">
                  <c:v>34.14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Sheet3!$B$5</c:f>
              <c:strCache>
                <c:ptCount val="1"/>
                <c:pt idx="0">
                  <c:v>Average Bandwidth of Inter Rack</c:v>
                </c:pt>
              </c:strCache>
            </c:strRef>
          </c:tx>
          <c:cat>
            <c:strRef>
              <c:f>Sheet3!$C$3:$D$3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Sheet3!$C$5:$D$5</c:f>
              <c:numCache>
                <c:formatCode>General</c:formatCode>
                <c:ptCount val="2"/>
                <c:pt idx="0">
                  <c:v>20.100000000000001</c:v>
                </c:pt>
                <c:pt idx="1">
                  <c:v>8.34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Sheet3!$B$6</c:f>
              <c:strCache>
                <c:ptCount val="1"/>
                <c:pt idx="0">
                  <c:v>Average Delay of Intra Rack</c:v>
                </c:pt>
              </c:strCache>
            </c:strRef>
          </c:tx>
          <c:cat>
            <c:strRef>
              <c:f>Sheet3!$C$3:$D$3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Sheet3!$C$6:$D$6</c:f>
              <c:numCache>
                <c:formatCode>General</c:formatCode>
                <c:ptCount val="2"/>
                <c:pt idx="0">
                  <c:v>2.9</c:v>
                </c:pt>
                <c:pt idx="1">
                  <c:v>1.83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Sheet3!$B$7</c:f>
              <c:strCache>
                <c:ptCount val="1"/>
                <c:pt idx="0">
                  <c:v>Average Delay of Inter Rack </c:v>
                </c:pt>
              </c:strCache>
            </c:strRef>
          </c:tx>
          <c:cat>
            <c:strRef>
              <c:f>Sheet3!$C$3:$D$3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Sheet3!$C$7:$D$7</c:f>
              <c:numCache>
                <c:formatCode>General</c:formatCode>
                <c:ptCount val="2"/>
                <c:pt idx="0">
                  <c:v>8.2799999999999994</c:v>
                </c:pt>
                <c:pt idx="1">
                  <c:v>1.33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5528"/>
        <c:axId val="150443568"/>
      </c:lineChart>
      <c:catAx>
        <c:axId val="1504455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16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443568"/>
        <c:crosses val="autoZero"/>
        <c:auto val="1"/>
        <c:lblAlgn val="ctr"/>
        <c:lblOffset val="100"/>
        <c:noMultiLvlLbl val="0"/>
      </c:catAx>
      <c:valAx>
        <c:axId val="150443568"/>
        <c:scaling>
          <c:orientation val="minMax"/>
        </c:scaling>
        <c:delete val="0"/>
        <c:axPos val="l"/>
        <c:majorGridlines/>
        <c:numFmt formatCode="0.00" sourceLinked="1"/>
        <c:majorTickMark val="out"/>
        <c:minorTickMark val="none"/>
        <c:tickLblPos val="nextTo"/>
        <c:crossAx val="15044552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 rtl="0">
              <a:defRPr/>
            </a:pPr>
            <a:r>
              <a:rPr lang="en-US"/>
              <a:t>Average Delay-Bandwidth analysis between Inter-rack vs Intra-rack</a:t>
            </a:r>
          </a:p>
          <a:p>
            <a:pPr algn="ctr" rtl="0">
              <a:defRPr/>
            </a:pPr>
            <a:endParaRPr lang="en-US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Sheet3!$B$11</c:f>
              <c:strCache>
                <c:ptCount val="1"/>
                <c:pt idx="0">
                  <c:v>Average Bandwidth of Intra Rack</c:v>
                </c:pt>
              </c:strCache>
            </c:strRef>
          </c:tx>
          <c:cat>
            <c:strRef>
              <c:f>Sheet3!$C$10:$D$10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Sheet3!$C$11:$D$11</c:f>
              <c:numCache>
                <c:formatCode>General</c:formatCode>
                <c:ptCount val="2"/>
                <c:pt idx="0">
                  <c:v>9.69</c:v>
                </c:pt>
                <c:pt idx="1">
                  <c:v>10.63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Sheet3!$B$12</c:f>
              <c:strCache>
                <c:ptCount val="1"/>
                <c:pt idx="0">
                  <c:v>Average Bandwidth of Inter Rack</c:v>
                </c:pt>
              </c:strCache>
            </c:strRef>
          </c:tx>
          <c:cat>
            <c:strRef>
              <c:f>Sheet3!$C$10:$D$10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Sheet3!$C$12:$D$12</c:f>
              <c:numCache>
                <c:formatCode>General</c:formatCode>
                <c:ptCount val="2"/>
                <c:pt idx="0">
                  <c:v>20.05</c:v>
                </c:pt>
                <c:pt idx="1">
                  <c:v>27.07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Sheet3!$B$13</c:f>
              <c:strCache>
                <c:ptCount val="1"/>
                <c:pt idx="0">
                  <c:v>Average Delay of Intra Rack</c:v>
                </c:pt>
              </c:strCache>
            </c:strRef>
          </c:tx>
          <c:cat>
            <c:strRef>
              <c:f>Sheet3!$C$10:$D$10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Sheet3!$C$13:$D$13</c:f>
              <c:numCache>
                <c:formatCode>General</c:formatCode>
                <c:ptCount val="2"/>
                <c:pt idx="0">
                  <c:v>97.8</c:v>
                </c:pt>
                <c:pt idx="1">
                  <c:v>14.54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Sheet3!$B$14</c:f>
              <c:strCache>
                <c:ptCount val="1"/>
                <c:pt idx="0">
                  <c:v>Average Delay of Inter Rack </c:v>
                </c:pt>
              </c:strCache>
            </c:strRef>
          </c:tx>
          <c:cat>
            <c:strRef>
              <c:f>Sheet3!$C$10:$D$10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Sheet3!$C$14:$D$14</c:f>
              <c:numCache>
                <c:formatCode>General</c:formatCode>
                <c:ptCount val="2"/>
                <c:pt idx="0">
                  <c:v>47.39</c:v>
                </c:pt>
                <c:pt idx="1">
                  <c:v>21.94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447488"/>
        <c:axId val="150448272"/>
      </c:lineChart>
      <c:catAx>
        <c:axId val="150447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32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448272"/>
        <c:crosses val="autoZero"/>
        <c:auto val="1"/>
        <c:lblAlgn val="ctr"/>
        <c:lblOffset val="100"/>
        <c:noMultiLvlLbl val="0"/>
      </c:catAx>
      <c:valAx>
        <c:axId val="1504482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504474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Delay-Bandwidth comparison between Layered and Non-Layered architecture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marker>
            <c:symbol val="diamond"/>
            <c:size val="12"/>
            <c:spPr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marker>
          <c:dPt>
            <c:idx val="0"/>
            <c:marker>
              <c:spPr>
                <a:solidFill>
                  <a:srgbClr val="00B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1"/>
            <c:marker>
              <c:spPr>
                <a:solidFill>
                  <a:srgbClr val="00B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2"/>
            <c:marker>
              <c:spPr>
                <a:solidFill>
                  <a:schemeClr val="accent6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3"/>
            <c:marker>
              <c:spPr>
                <a:solidFill>
                  <a:schemeClr val="accent6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cat>
            <c:multiLvlStrRef>
              <c:f>'Total Averages '!$J$19:$M$20</c:f>
              <c:multiLvlStrCache>
                <c:ptCount val="4"/>
                <c:lvl>
                  <c:pt idx="0">
                    <c:v>Average Bandwidth </c:v>
                  </c:pt>
                  <c:pt idx="1">
                    <c:v>Average Delay</c:v>
                  </c:pt>
                  <c:pt idx="2">
                    <c:v>Average Bandwidth</c:v>
                  </c:pt>
                  <c:pt idx="3">
                    <c:v>Average Delay</c:v>
                  </c:pt>
                </c:lvl>
                <c:lvl>
                  <c:pt idx="0">
                    <c:v>Layered</c:v>
                  </c:pt>
                  <c:pt idx="2">
                    <c:v>Non-Layered</c:v>
                  </c:pt>
                </c:lvl>
              </c:multiLvlStrCache>
            </c:multiLvlStrRef>
          </c:cat>
          <c:val>
            <c:numRef>
              <c:f>'Total Averages '!$J$22:$M$22</c:f>
              <c:numCache>
                <c:formatCode>0.00</c:formatCode>
                <c:ptCount val="4"/>
                <c:pt idx="0">
                  <c:v>14.9</c:v>
                </c:pt>
                <c:pt idx="1">
                  <c:v>72.599999999999994</c:v>
                </c:pt>
                <c:pt idx="2">
                  <c:v>18.899999999999999</c:v>
                </c:pt>
                <c:pt idx="3">
                  <c:v>18.2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254216"/>
        <c:axId val="150251472"/>
      </c:lineChart>
      <c:catAx>
        <c:axId val="1502542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32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251472"/>
        <c:crosses val="autoZero"/>
        <c:auto val="1"/>
        <c:lblAlgn val="ctr"/>
        <c:lblOffset val="100"/>
        <c:noMultiLvlLbl val="0"/>
      </c:catAx>
      <c:valAx>
        <c:axId val="150251472"/>
        <c:scaling>
          <c:orientation val="minMax"/>
        </c:scaling>
        <c:delete val="0"/>
        <c:axPos val="l"/>
        <c:majorGridlines/>
        <c:numFmt formatCode="0.00" sourceLinked="1"/>
        <c:majorTickMark val="out"/>
        <c:minorTickMark val="none"/>
        <c:tickLblPos val="nextTo"/>
        <c:crossAx val="150254216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Average Delay-Bandwidth analysis between Inter-rack vs Intra-rack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Sheet3!$B$18</c:f>
              <c:strCache>
                <c:ptCount val="1"/>
                <c:pt idx="0">
                  <c:v>Average Bandwidth of Intra Rack</c:v>
                </c:pt>
              </c:strCache>
            </c:strRef>
          </c:tx>
          <c:cat>
            <c:strRef>
              <c:f>Sheet3!$C$16:$D$17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Sheet3!$C$18:$D$18</c:f>
              <c:numCache>
                <c:formatCode>General</c:formatCode>
                <c:ptCount val="2"/>
                <c:pt idx="0">
                  <c:v>26.18</c:v>
                </c:pt>
                <c:pt idx="1">
                  <c:v>13.55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Sheet3!$B$19</c:f>
              <c:strCache>
                <c:ptCount val="1"/>
                <c:pt idx="0">
                  <c:v>Average Bandwidth of Inter Rack</c:v>
                </c:pt>
              </c:strCache>
            </c:strRef>
          </c:tx>
          <c:cat>
            <c:strRef>
              <c:f>Sheet3!$C$16:$D$17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Sheet3!$C$19:$D$19</c:f>
              <c:numCache>
                <c:formatCode>General</c:formatCode>
                <c:ptCount val="2"/>
                <c:pt idx="0">
                  <c:v>20.59</c:v>
                </c:pt>
                <c:pt idx="1">
                  <c:v>11.37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Sheet3!$B$20</c:f>
              <c:strCache>
                <c:ptCount val="1"/>
                <c:pt idx="0">
                  <c:v>Average Delay of Intra Rack</c:v>
                </c:pt>
              </c:strCache>
            </c:strRef>
          </c:tx>
          <c:cat>
            <c:strRef>
              <c:f>Sheet3!$C$16:$D$17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Sheet3!$C$20:$D$20</c:f>
              <c:numCache>
                <c:formatCode>General</c:formatCode>
                <c:ptCount val="2"/>
                <c:pt idx="0">
                  <c:v>34.479999999999997</c:v>
                </c:pt>
                <c:pt idx="1">
                  <c:v>38.43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Sheet3!$B$21</c:f>
              <c:strCache>
                <c:ptCount val="1"/>
                <c:pt idx="0">
                  <c:v>Average Delay of Inter Rack </c:v>
                </c:pt>
              </c:strCache>
            </c:strRef>
          </c:tx>
          <c:cat>
            <c:strRef>
              <c:f>Sheet3!$C$16:$D$17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Sheet3!$C$21:$D$21</c:f>
              <c:numCache>
                <c:formatCode>General</c:formatCode>
                <c:ptCount val="2"/>
                <c:pt idx="0">
                  <c:v>68.489999999999995</c:v>
                </c:pt>
                <c:pt idx="1">
                  <c:v>41.13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252648"/>
        <c:axId val="150254608"/>
      </c:lineChart>
      <c:catAx>
        <c:axId val="15025264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64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254608"/>
        <c:crosses val="autoZero"/>
        <c:auto val="1"/>
        <c:lblAlgn val="ctr"/>
        <c:lblOffset val="100"/>
        <c:noMultiLvlLbl val="0"/>
      </c:catAx>
      <c:valAx>
        <c:axId val="15025460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5025264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Delay-Bandwidth comparison between Layered and Non-Layered architecture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marker>
            <c:symbol val="diamond"/>
            <c:size val="12"/>
            <c:spPr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marker>
          <c:dPt>
            <c:idx val="0"/>
            <c:marker>
              <c:spPr>
                <a:solidFill>
                  <a:srgbClr val="92D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1"/>
            <c:marker>
              <c:spPr>
                <a:solidFill>
                  <a:srgbClr val="92D05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2"/>
            <c:marker>
              <c:spPr>
                <a:solidFill>
                  <a:srgbClr val="7030A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3"/>
            <c:marker>
              <c:spPr>
                <a:solidFill>
                  <a:srgbClr val="7030A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cat>
            <c:multiLvlStrRef>
              <c:f>'Total Averages '!$J$19:$M$20</c:f>
              <c:multiLvlStrCache>
                <c:ptCount val="4"/>
                <c:lvl>
                  <c:pt idx="0">
                    <c:v>Average Bandwidth </c:v>
                  </c:pt>
                  <c:pt idx="1">
                    <c:v>Average Delay</c:v>
                  </c:pt>
                  <c:pt idx="2">
                    <c:v>Average Bandwidth</c:v>
                  </c:pt>
                  <c:pt idx="3">
                    <c:v>Average Delay</c:v>
                  </c:pt>
                </c:lvl>
                <c:lvl>
                  <c:pt idx="0">
                    <c:v>Layered</c:v>
                  </c:pt>
                  <c:pt idx="2">
                    <c:v>Non-Layered</c:v>
                  </c:pt>
                </c:lvl>
              </c:multiLvlStrCache>
            </c:multiLvlStrRef>
          </c:cat>
          <c:val>
            <c:numRef>
              <c:f>'Total Averages '!$J$23:$M$23</c:f>
              <c:numCache>
                <c:formatCode>0.00</c:formatCode>
                <c:ptCount val="4"/>
                <c:pt idx="0">
                  <c:v>23.4</c:v>
                </c:pt>
                <c:pt idx="1">
                  <c:v>51.5</c:v>
                </c:pt>
                <c:pt idx="2" formatCode="0.0">
                  <c:v>12.5</c:v>
                </c:pt>
                <c:pt idx="3" formatCode="0.0">
                  <c:v>39.799999999999997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253040"/>
        <c:axId val="150252256"/>
      </c:lineChart>
      <c:catAx>
        <c:axId val="15025304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64 Hosts Multi-Tier Architecture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crossAx val="150252256"/>
        <c:crosses val="autoZero"/>
        <c:auto val="1"/>
        <c:lblAlgn val="ctr"/>
        <c:lblOffset val="100"/>
        <c:noMultiLvlLbl val="0"/>
      </c:catAx>
      <c:valAx>
        <c:axId val="150252256"/>
        <c:scaling>
          <c:orientation val="minMax"/>
        </c:scaling>
        <c:delete val="0"/>
        <c:axPos val="l"/>
        <c:majorGridlines/>
        <c:numFmt formatCode="0.00" sourceLinked="1"/>
        <c:majorTickMark val="out"/>
        <c:minorTickMark val="none"/>
        <c:tickLblPos val="nextTo"/>
        <c:crossAx val="150253040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 dirty="0"/>
              <a:t>Delay -Bandwidth Analysis </a:t>
            </a:r>
            <a:r>
              <a:rPr lang="en-US" b="1" dirty="0" smtClean="0"/>
              <a:t>Between Layered and Non Layered 16</a:t>
            </a:r>
            <a:r>
              <a:rPr lang="en-US" b="1" baseline="0" dirty="0" smtClean="0"/>
              <a:t> Host Fat Tree Architecture</a:t>
            </a:r>
            <a:endParaRPr lang="en-US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'16 Host Total Result'!$O$36</c:f>
              <c:strCache>
                <c:ptCount val="1"/>
                <c:pt idx="0">
                  <c:v>Average Bandwidth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'16 Host Total Result'!$P$35:$Q$35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Result'!$P$36:$Q$36</c:f>
              <c:numCache>
                <c:formatCode>General</c:formatCode>
                <c:ptCount val="2"/>
                <c:pt idx="0">
                  <c:v>23.56</c:v>
                </c:pt>
                <c:pt idx="1">
                  <c:v>16.8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'16 Host Total Result'!$O$38</c:f>
              <c:strCache>
                <c:ptCount val="1"/>
                <c:pt idx="0">
                  <c:v>Average Delay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'16 Host Total Result'!$P$35:$Q$35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'16 Host Total Result'!$P$38:$Q$38</c:f>
              <c:numCache>
                <c:formatCode>General</c:formatCode>
                <c:ptCount val="2"/>
                <c:pt idx="0">
                  <c:v>5.22</c:v>
                </c:pt>
                <c:pt idx="1">
                  <c:v>13.88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7488712"/>
        <c:axId val="147491064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'16 Host Total Result'!$O$37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'16 Host Total Result'!$P$35:$Q$35</c15:sqref>
                        </c15:formulaRef>
                      </c:ext>
                    </c:extLst>
                    <c:strCache>
                      <c:ptCount val="2"/>
                      <c:pt idx="0">
                        <c:v>Non Layered</c:v>
                      </c:pt>
                      <c:pt idx="1">
                        <c:v>Layered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'16 Host Total Result'!$P$37:$Q$37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'16 Host Total Result'!$O$39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'16 Host Total Result'!$P$35:$Q$35</c15:sqref>
                        </c15:formulaRef>
                      </c:ext>
                    </c:extLst>
                    <c:strCache>
                      <c:ptCount val="2"/>
                      <c:pt idx="0">
                        <c:v>Non Layered</c:v>
                      </c:pt>
                      <c:pt idx="1">
                        <c:v>Layered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'16 Host Total Result'!$P$39:$Q$39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474887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 dirty="0"/>
                  <a:t>16 Host Fat Tree </a:t>
                </a:r>
                <a:r>
                  <a:rPr lang="en-US" b="1" dirty="0" smtClean="0"/>
                  <a:t>Architecture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91064"/>
        <c:crosses val="autoZero"/>
        <c:auto val="1"/>
        <c:lblAlgn val="ctr"/>
        <c:lblOffset val="100"/>
        <c:noMultiLvlLbl val="0"/>
      </c:catAx>
      <c:valAx>
        <c:axId val="147491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 and Average Bandwidth (Gbps)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88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bg1"/>
      </a:solidFill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Average Delay-Bandwidth analysis between Inter-rack vs Intra-rack </a:t>
            </a:r>
          </a:p>
        </c:rich>
      </c:tx>
      <c:layout/>
      <c:overlay val="0"/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Sheet3!$B$25</c:f>
              <c:strCache>
                <c:ptCount val="1"/>
                <c:pt idx="0">
                  <c:v>Average Bandwidth of Intra Rack</c:v>
                </c:pt>
              </c:strCache>
            </c:strRef>
          </c:tx>
          <c:cat>
            <c:strRef>
              <c:f>Sheet3!$C$24:$D$24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Sheet3!$C$25:$D$25</c:f>
              <c:numCache>
                <c:formatCode>General</c:formatCode>
                <c:ptCount val="2"/>
                <c:pt idx="0">
                  <c:v>29.14</c:v>
                </c:pt>
                <c:pt idx="1">
                  <c:v>16.649999999999999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Sheet3!$B$26</c:f>
              <c:strCache>
                <c:ptCount val="1"/>
                <c:pt idx="0">
                  <c:v>Average Bandwidth of Inter Rack</c:v>
                </c:pt>
              </c:strCache>
            </c:strRef>
          </c:tx>
          <c:cat>
            <c:strRef>
              <c:f>Sheet3!$C$24:$D$24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Sheet3!$C$26:$D$26</c:f>
              <c:numCache>
                <c:formatCode>General</c:formatCode>
                <c:ptCount val="2"/>
                <c:pt idx="0">
                  <c:v>27.47</c:v>
                </c:pt>
                <c:pt idx="1">
                  <c:v>20.170000000000002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Sheet3!$B$27</c:f>
              <c:strCache>
                <c:ptCount val="1"/>
                <c:pt idx="0">
                  <c:v>Average Delay of Intra Rack</c:v>
                </c:pt>
              </c:strCache>
            </c:strRef>
          </c:tx>
          <c:cat>
            <c:strRef>
              <c:f>Sheet3!$C$24:$D$24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Sheet3!$C$27:$D$27</c:f>
              <c:numCache>
                <c:formatCode>General</c:formatCode>
                <c:ptCount val="2"/>
                <c:pt idx="0">
                  <c:v>40.840000000000003</c:v>
                </c:pt>
                <c:pt idx="1">
                  <c:v>89.68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Sheet3!$B$28</c:f>
              <c:strCache>
                <c:ptCount val="1"/>
                <c:pt idx="0">
                  <c:v>Average Delay of Inter Rack </c:v>
                </c:pt>
              </c:strCache>
            </c:strRef>
          </c:tx>
          <c:cat>
            <c:strRef>
              <c:f>Sheet3!$C$24:$D$24</c:f>
              <c:strCache>
                <c:ptCount val="2"/>
                <c:pt idx="0">
                  <c:v>Layered</c:v>
                </c:pt>
                <c:pt idx="1">
                  <c:v>Non-Layered</c:v>
                </c:pt>
              </c:strCache>
            </c:strRef>
          </c:cat>
          <c:val>
            <c:numRef>
              <c:f>Sheet3!$C$28:$D$28</c:f>
              <c:numCache>
                <c:formatCode>General</c:formatCode>
                <c:ptCount val="2"/>
                <c:pt idx="0">
                  <c:v>43.96</c:v>
                </c:pt>
                <c:pt idx="1">
                  <c:v>86.45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0253824"/>
        <c:axId val="149832080"/>
      </c:lineChart>
      <c:catAx>
        <c:axId val="1502538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96 Hosts Multi-Tier Architecture</a:t>
                </a:r>
              </a:p>
            </c:rich>
          </c:tx>
          <c:layout>
            <c:manualLayout>
              <c:xMode val="edge"/>
              <c:yMode val="edge"/>
              <c:x val="0.25210659109512096"/>
              <c:y val="0.87267507763428631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crossAx val="149832080"/>
        <c:crosses val="autoZero"/>
        <c:auto val="1"/>
        <c:lblAlgn val="ctr"/>
        <c:lblOffset val="100"/>
        <c:noMultiLvlLbl val="0"/>
      </c:catAx>
      <c:valAx>
        <c:axId val="1498320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50253824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Delay-Bandwidth comparison between Layered and Non-Layered architecture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marker>
            <c:symbol val="diamond"/>
            <c:size val="12"/>
            <c:spPr>
              <a:scene3d>
                <a:camera prst="orthographicFront"/>
                <a:lightRig rig="threePt" dir="t"/>
              </a:scene3d>
              <a:sp3d>
                <a:bevelT w="190500" h="38100"/>
              </a:sp3d>
            </c:spPr>
          </c:marker>
          <c:dPt>
            <c:idx val="0"/>
            <c:marker>
              <c:spPr>
                <a:solidFill>
                  <a:srgbClr val="FF000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1"/>
            <c:marker>
              <c:spPr>
                <a:solidFill>
                  <a:srgbClr val="FF000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dPt>
            <c:idx val="3"/>
            <c:marker>
              <c:spPr>
                <a:solidFill>
                  <a:srgbClr val="0070C0"/>
                </a:solidFill>
                <a:scene3d>
                  <a:camera prst="orthographicFront"/>
                  <a:lightRig rig="threePt" dir="t"/>
                </a:scene3d>
                <a:sp3d>
                  <a:bevelT w="190500" h="38100"/>
                </a:sp3d>
              </c:spPr>
            </c:marker>
            <c:bubble3D val="0"/>
          </c:dPt>
          <c:cat>
            <c:multiLvlStrRef>
              <c:f>'Total Averages '!$J$19:$M$20</c:f>
              <c:multiLvlStrCache>
                <c:ptCount val="4"/>
                <c:lvl>
                  <c:pt idx="0">
                    <c:v>Average Bandwidth </c:v>
                  </c:pt>
                  <c:pt idx="1">
                    <c:v>Average Delay</c:v>
                  </c:pt>
                  <c:pt idx="2">
                    <c:v>Average Bandwidth</c:v>
                  </c:pt>
                  <c:pt idx="3">
                    <c:v>Average Delay</c:v>
                  </c:pt>
                </c:lvl>
                <c:lvl>
                  <c:pt idx="0">
                    <c:v>Layered</c:v>
                  </c:pt>
                  <c:pt idx="2">
                    <c:v>Non-Layered</c:v>
                  </c:pt>
                </c:lvl>
              </c:multiLvlStrCache>
            </c:multiLvlStrRef>
          </c:cat>
          <c:val>
            <c:numRef>
              <c:f>'Total Averages '!$J$24:$M$24</c:f>
              <c:numCache>
                <c:formatCode>0.00</c:formatCode>
                <c:ptCount val="4"/>
                <c:pt idx="0">
                  <c:v>28.3</c:v>
                </c:pt>
                <c:pt idx="1">
                  <c:v>42.4</c:v>
                </c:pt>
                <c:pt idx="2">
                  <c:v>18.399999999999999</c:v>
                </c:pt>
                <c:pt idx="3">
                  <c:v>88.1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1198512"/>
        <c:axId val="151199296"/>
      </c:lineChart>
      <c:catAx>
        <c:axId val="1511985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algn="ctr" rtl="0">
                  <a:defRPr/>
                </a:pPr>
                <a:r>
                  <a:rPr lang="en-US"/>
                  <a:t>96 Hosts Multi-Tier Architecture</a:t>
                </a:r>
              </a:p>
              <a:p>
                <a:pPr algn="ctr" rtl="0">
                  <a:defRPr/>
                </a:pPr>
                <a:endParaRPr lang="en-US"/>
              </a:p>
            </c:rich>
          </c:tx>
          <c:layout>
            <c:manualLayout>
              <c:xMode val="edge"/>
              <c:yMode val="edge"/>
              <c:x val="0.47073607150457542"/>
              <c:y val="0.90120392093845392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crossAx val="151199296"/>
        <c:crosses val="autoZero"/>
        <c:auto val="1"/>
        <c:lblAlgn val="ctr"/>
        <c:lblOffset val="100"/>
        <c:noMultiLvlLbl val="0"/>
      </c:catAx>
      <c:valAx>
        <c:axId val="151199296"/>
        <c:scaling>
          <c:orientation val="minMax"/>
        </c:scaling>
        <c:delete val="0"/>
        <c:axPos val="l"/>
        <c:majorGridlines/>
        <c:numFmt formatCode="0.00" sourceLinked="1"/>
        <c:majorTickMark val="out"/>
        <c:minorTickMark val="none"/>
        <c:tickLblPos val="nextTo"/>
        <c:crossAx val="151198512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Bandwidth analysis of different topologies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Comparison!$D$3:$D$4</c:f>
              <c:strCache>
                <c:ptCount val="1"/>
                <c:pt idx="0">
                  <c:v>Average Bandwidth  Layered</c:v>
                </c:pt>
              </c:strCache>
            </c:strRef>
          </c:tx>
          <c:cat>
            <c:numRef>
              <c:f>Comparison!$C$5:$C$8</c:f>
              <c:numCache>
                <c:formatCode>General</c:formatCode>
                <c:ptCount val="4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96</c:v>
                </c:pt>
              </c:numCache>
            </c:numRef>
          </c:cat>
          <c:val>
            <c:numRef>
              <c:f>Comparison!$D$5:$D$8</c:f>
              <c:numCache>
                <c:formatCode>0.00</c:formatCode>
                <c:ptCount val="4"/>
                <c:pt idx="0">
                  <c:v>21.2</c:v>
                </c:pt>
                <c:pt idx="1">
                  <c:v>14.9</c:v>
                </c:pt>
                <c:pt idx="2">
                  <c:v>23.4</c:v>
                </c:pt>
                <c:pt idx="3">
                  <c:v>28.3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Comparison!$E$3:$E$4</c:f>
              <c:strCache>
                <c:ptCount val="1"/>
                <c:pt idx="0">
                  <c:v>Average Bandwidth  Non-Layered </c:v>
                </c:pt>
              </c:strCache>
            </c:strRef>
          </c:tx>
          <c:cat>
            <c:numRef>
              <c:f>Comparison!$C$5:$C$8</c:f>
              <c:numCache>
                <c:formatCode>General</c:formatCode>
                <c:ptCount val="4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96</c:v>
                </c:pt>
              </c:numCache>
            </c:numRef>
          </c:cat>
          <c:val>
            <c:numRef>
              <c:f>Comparison!$E$5:$E$8</c:f>
              <c:numCache>
                <c:formatCode>0.00</c:formatCode>
                <c:ptCount val="4"/>
                <c:pt idx="0">
                  <c:v>23.9</c:v>
                </c:pt>
                <c:pt idx="1">
                  <c:v>18.899999999999999</c:v>
                </c:pt>
                <c:pt idx="2" formatCode="0.0">
                  <c:v>12.5</c:v>
                </c:pt>
                <c:pt idx="3">
                  <c:v>18.399999999999999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1200080"/>
        <c:axId val="151200472"/>
      </c:lineChart>
      <c:catAx>
        <c:axId val="1512000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Hosts in Topology</a:t>
                </a:r>
              </a:p>
              <a:p>
                <a:pPr>
                  <a:defRPr/>
                </a:pPr>
                <a:endParaRPr lang="en-US"/>
              </a:p>
            </c:rich>
          </c:tx>
          <c:layout>
            <c:manualLayout>
              <c:xMode val="edge"/>
              <c:yMode val="edge"/>
              <c:x val="0.19499772459324069"/>
              <c:y val="0.9182565778403010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51200472"/>
        <c:crosses val="autoZero"/>
        <c:auto val="1"/>
        <c:lblAlgn val="ctr"/>
        <c:lblOffset val="100"/>
        <c:noMultiLvlLbl val="0"/>
      </c:catAx>
      <c:valAx>
        <c:axId val="15120047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Bandwidth in Gbps</a:t>
                </a:r>
              </a:p>
            </c:rich>
          </c:tx>
          <c:layout/>
          <c:overlay val="0"/>
        </c:title>
        <c:numFmt formatCode="0.00" sourceLinked="1"/>
        <c:majorTickMark val="out"/>
        <c:minorTickMark val="none"/>
        <c:tickLblPos val="nextTo"/>
        <c:crossAx val="1512000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2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Delay analysis of different topologies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Comparison!$F$3:$F$4</c:f>
              <c:strCache>
                <c:ptCount val="1"/>
                <c:pt idx="0">
                  <c:v>Average Delay Layered</c:v>
                </c:pt>
              </c:strCache>
            </c:strRef>
          </c:tx>
          <c:cat>
            <c:numRef>
              <c:f>Comparison!$C$5:$C$8</c:f>
              <c:numCache>
                <c:formatCode>General</c:formatCode>
                <c:ptCount val="4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96</c:v>
                </c:pt>
              </c:numCache>
            </c:numRef>
          </c:cat>
          <c:val>
            <c:numRef>
              <c:f>Comparison!$F$5:$F$8</c:f>
              <c:numCache>
                <c:formatCode>0.00</c:formatCode>
                <c:ptCount val="4"/>
                <c:pt idx="0">
                  <c:v>1.6</c:v>
                </c:pt>
                <c:pt idx="1">
                  <c:v>72.599999999999994</c:v>
                </c:pt>
                <c:pt idx="2">
                  <c:v>51.5</c:v>
                </c:pt>
                <c:pt idx="3">
                  <c:v>42.4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Comparison!$G$3:$G$4</c:f>
              <c:strCache>
                <c:ptCount val="1"/>
                <c:pt idx="0">
                  <c:v>Average Delay Non-Layered</c:v>
                </c:pt>
              </c:strCache>
            </c:strRef>
          </c:tx>
          <c:cat>
            <c:numRef>
              <c:f>Comparison!$C$5:$C$8</c:f>
              <c:numCache>
                <c:formatCode>General</c:formatCode>
                <c:ptCount val="4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96</c:v>
                </c:pt>
              </c:numCache>
            </c:numRef>
          </c:cat>
          <c:val>
            <c:numRef>
              <c:f>Comparison!$G$5:$G$8</c:f>
              <c:numCache>
                <c:formatCode>0.00</c:formatCode>
                <c:ptCount val="4"/>
                <c:pt idx="0">
                  <c:v>5.6</c:v>
                </c:pt>
                <c:pt idx="1">
                  <c:v>18.2</c:v>
                </c:pt>
                <c:pt idx="2" formatCode="0.0">
                  <c:v>39.799999999999997</c:v>
                </c:pt>
                <c:pt idx="3">
                  <c:v>88.1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1197728"/>
        <c:axId val="151198120"/>
      </c:lineChart>
      <c:catAx>
        <c:axId val="1511977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Hosts in Topology</a:t>
                </a:r>
              </a:p>
            </c:rich>
          </c:tx>
          <c:layout>
            <c:manualLayout>
              <c:xMode val="edge"/>
              <c:yMode val="edge"/>
              <c:x val="0.1960120271966859"/>
              <c:y val="0.9534782707465319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51198120"/>
        <c:crosses val="autoZero"/>
        <c:auto val="1"/>
        <c:lblAlgn val="ctr"/>
        <c:lblOffset val="100"/>
        <c:noMultiLvlLbl val="0"/>
      </c:catAx>
      <c:valAx>
        <c:axId val="1511981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Delay in ms</a:t>
                </a:r>
              </a:p>
            </c:rich>
          </c:tx>
          <c:layout/>
          <c:overlay val="0"/>
        </c:title>
        <c:numFmt formatCode="0.00" sourceLinked="1"/>
        <c:majorTickMark val="out"/>
        <c:minorTickMark val="none"/>
        <c:tickLblPos val="nextTo"/>
        <c:crossAx val="15119772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chemeClr val="bg1"/>
    </a:solidFill>
  </c:spPr>
  <c:txPr>
    <a:bodyPr/>
    <a:lstStyle/>
    <a:p>
      <a:pPr>
        <a:defRPr sz="12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8"/>
    </mc:Choice>
    <mc:Fallback>
      <c:style val="2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Average Throughput of Multi-Tier Architecture</a:t>
            </a:r>
          </a:p>
        </c:rich>
      </c:tx>
      <c:layout/>
      <c:overlay val="0"/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'Wireshark '!$D$2</c:f>
              <c:strCache>
                <c:ptCount val="1"/>
                <c:pt idx="0">
                  <c:v>Average Throughput</c:v>
                </c:pt>
              </c:strCache>
            </c:strRef>
          </c:tx>
          <c:cat>
            <c:strRef>
              <c:f>'Wireshark '!$C$3:$C$6</c:f>
              <c:strCache>
                <c:ptCount val="4"/>
                <c:pt idx="0">
                  <c:v>16 Hosts </c:v>
                </c:pt>
                <c:pt idx="1">
                  <c:v>32 Hosts </c:v>
                </c:pt>
                <c:pt idx="2">
                  <c:v>64 Hosts</c:v>
                </c:pt>
                <c:pt idx="3">
                  <c:v>96 Hosts</c:v>
                </c:pt>
              </c:strCache>
            </c:strRef>
          </c:cat>
          <c:val>
            <c:numRef>
              <c:f>'Wireshark '!$D$3:$D$6</c:f>
              <c:numCache>
                <c:formatCode>General</c:formatCode>
                <c:ptCount val="4"/>
                <c:pt idx="0">
                  <c:v>2027.5</c:v>
                </c:pt>
                <c:pt idx="1">
                  <c:v>4648.2</c:v>
                </c:pt>
                <c:pt idx="2">
                  <c:v>13346.8</c:v>
                </c:pt>
                <c:pt idx="3">
                  <c:v>6321.9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marker val="1"/>
        <c:smooth val="0"/>
        <c:axId val="151196552"/>
        <c:axId val="151199688"/>
      </c:lineChart>
      <c:catAx>
        <c:axId val="1511965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Hosts in Topology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crossAx val="151199688"/>
        <c:crosses val="autoZero"/>
        <c:auto val="1"/>
        <c:lblAlgn val="ctr"/>
        <c:lblOffset val="100"/>
        <c:noMultiLvlLbl val="0"/>
      </c:catAx>
      <c:valAx>
        <c:axId val="15119968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Packets/sec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51196552"/>
        <c:crosses val="autoZero"/>
        <c:crossBetween val="between"/>
      </c:valAx>
    </c:plotArea>
    <c:plotVisOnly val="1"/>
    <c:dispBlanksAs val="zero"/>
    <c:showDLblsOverMax val="0"/>
  </c:chart>
  <c:spPr>
    <a:solidFill>
      <a:schemeClr val="bg1"/>
    </a:solidFill>
  </c:spPr>
  <c:txPr>
    <a:bodyPr/>
    <a:lstStyle/>
    <a:p>
      <a:pPr>
        <a:defRPr sz="1000">
          <a:latin typeface="Times New Roman" pitchFamily="18" charset="0"/>
          <a:cs typeface="Times New Roman" pitchFamily="18" charset="0"/>
        </a:defRPr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Delay Analysis for Fat Tree and Multi-tiered topologies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Sheet2!$A$7</c:f>
              <c:strCache>
                <c:ptCount val="1"/>
                <c:pt idx="0">
                  <c:v>Fat Tree Architectures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Sheet2!$B$5:$I$6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Sheet2!$B$7:$I$7</c:f>
              <c:numCache>
                <c:formatCode>General</c:formatCode>
                <c:ptCount val="8"/>
                <c:pt idx="0">
                  <c:v>13.88</c:v>
                </c:pt>
                <c:pt idx="1">
                  <c:v>58.91</c:v>
                </c:pt>
                <c:pt idx="2">
                  <c:v>45.5</c:v>
                </c:pt>
                <c:pt idx="3">
                  <c:v>32.479999999999997</c:v>
                </c:pt>
                <c:pt idx="4">
                  <c:v>5.22</c:v>
                </c:pt>
                <c:pt idx="5">
                  <c:v>43.6</c:v>
                </c:pt>
                <c:pt idx="6">
                  <c:v>34.54</c:v>
                </c:pt>
                <c:pt idx="7">
                  <c:v>20.09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Sheet2!$A$8</c:f>
              <c:strCache>
                <c:ptCount val="1"/>
                <c:pt idx="0">
                  <c:v>Multi-tiered Architectures</c:v>
                </c:pt>
              </c:strCache>
            </c:strRef>
          </c:tx>
          <c:spPr>
            <a:ln w="6667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Sheet2!$B$5:$I$6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Sheet2!$B$8:$I$8</c:f>
              <c:numCache>
                <c:formatCode>General</c:formatCode>
                <c:ptCount val="8"/>
                <c:pt idx="0">
                  <c:v>1.6</c:v>
                </c:pt>
                <c:pt idx="1">
                  <c:v>72.599999999999994</c:v>
                </c:pt>
                <c:pt idx="2">
                  <c:v>51.5</c:v>
                </c:pt>
                <c:pt idx="3">
                  <c:v>42.4</c:v>
                </c:pt>
                <c:pt idx="4">
                  <c:v>5.6</c:v>
                </c:pt>
                <c:pt idx="5">
                  <c:v>18.2</c:v>
                </c:pt>
                <c:pt idx="6">
                  <c:v>39.799999999999997</c:v>
                </c:pt>
                <c:pt idx="7">
                  <c:v>88.1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1201256"/>
        <c:axId val="151201648"/>
      </c:lineChart>
      <c:catAx>
        <c:axId val="1512012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1201648"/>
        <c:crosses val="autoZero"/>
        <c:auto val="1"/>
        <c:lblAlgn val="ctr"/>
        <c:lblOffset val="100"/>
        <c:noMultiLvlLbl val="0"/>
      </c:catAx>
      <c:valAx>
        <c:axId val="151201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1201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Bandwidth Analysis for Fat Tree and Multi-tiered Topologies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Sheet2!$L$7</c:f>
              <c:strCache>
                <c:ptCount val="1"/>
                <c:pt idx="0">
                  <c:v>Fat Tree Architectures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Sheet2!$M$5:$T$6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Sheet2!$M$7:$T$7</c:f>
              <c:numCache>
                <c:formatCode>General</c:formatCode>
                <c:ptCount val="8"/>
                <c:pt idx="0">
                  <c:v>16.8</c:v>
                </c:pt>
                <c:pt idx="1">
                  <c:v>6.17</c:v>
                </c:pt>
                <c:pt idx="2">
                  <c:v>3.44</c:v>
                </c:pt>
                <c:pt idx="3">
                  <c:v>4.3</c:v>
                </c:pt>
                <c:pt idx="4">
                  <c:v>23.56</c:v>
                </c:pt>
                <c:pt idx="5">
                  <c:v>3.96</c:v>
                </c:pt>
                <c:pt idx="6">
                  <c:v>4.4000000000000004</c:v>
                </c:pt>
                <c:pt idx="7">
                  <c:v>4.5999999999999996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Sheet2!$L$8</c:f>
              <c:strCache>
                <c:ptCount val="1"/>
                <c:pt idx="0">
                  <c:v>Multi-tiered Architectures</c:v>
                </c:pt>
              </c:strCache>
            </c:strRef>
          </c:tx>
          <c:spPr>
            <a:ln w="6667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Sheet2!$M$5:$T$6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Sheet2!$M$8:$T$8</c:f>
              <c:numCache>
                <c:formatCode>General</c:formatCode>
                <c:ptCount val="8"/>
                <c:pt idx="0">
                  <c:v>21.2</c:v>
                </c:pt>
                <c:pt idx="1">
                  <c:v>14.9</c:v>
                </c:pt>
                <c:pt idx="2">
                  <c:v>23.4</c:v>
                </c:pt>
                <c:pt idx="3">
                  <c:v>28.3</c:v>
                </c:pt>
                <c:pt idx="4">
                  <c:v>23.9</c:v>
                </c:pt>
                <c:pt idx="5">
                  <c:v>18.899999999999999</c:v>
                </c:pt>
                <c:pt idx="6">
                  <c:v>12.5</c:v>
                </c:pt>
                <c:pt idx="7">
                  <c:v>18.399999999999999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1202432"/>
        <c:axId val="151202824"/>
      </c:lineChart>
      <c:catAx>
        <c:axId val="151202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1202824"/>
        <c:crosses val="autoZero"/>
        <c:auto val="1"/>
        <c:lblAlgn val="ctr"/>
        <c:lblOffset val="100"/>
        <c:noMultiLvlLbl val="0"/>
      </c:catAx>
      <c:valAx>
        <c:axId val="151202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Bandwidth (Gbps)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5120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Delay- Average Bandwidth Analysis for Inter Rack and Intra Rack Communication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'35 Host Total Result'!$E$62</c:f>
              <c:strCache>
                <c:ptCount val="1"/>
                <c:pt idx="0">
                  <c:v>Average Bandwidth of Inter Rack 35 Host Architecture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triangl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Result'!$F$61:$G$61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'35 Host Total Result'!$F$62:$G$62</c:f>
              <c:numCache>
                <c:formatCode>General</c:formatCode>
                <c:ptCount val="2"/>
                <c:pt idx="0">
                  <c:v>3.2065000000000001</c:v>
                </c:pt>
                <c:pt idx="1">
                  <c:v>6.8114285714285714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'35 Host Total Result'!$E$63</c:f>
              <c:strCache>
                <c:ptCount val="1"/>
                <c:pt idx="0">
                  <c:v>Average Bandwidth of Intra Rack 35 Host Architecture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1"/>
            <c:spPr>
              <a:solidFill>
                <a:srgbClr val="FF0000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Result'!$F$61:$G$61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'35 Host Total Result'!$F$63:$G$63</c:f>
              <c:numCache>
                <c:formatCode>General</c:formatCode>
                <c:ptCount val="2"/>
                <c:pt idx="0">
                  <c:v>4.7299999999999995</c:v>
                </c:pt>
                <c:pt idx="1">
                  <c:v>5.5474999999999994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'35 Host Total Result'!$E$64</c:f>
              <c:strCache>
                <c:ptCount val="1"/>
                <c:pt idx="0">
                  <c:v>Average Delay of Inter Rack 35 Host Architecture</c:v>
                </c:pt>
              </c:strCache>
            </c:strRef>
          </c:tx>
          <c:spPr>
            <a:ln w="66675" cap="rnd">
              <a:solidFill>
                <a:srgbClr val="00CC66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rgbClr val="00CC66"/>
              </a:solidFill>
              <a:ln w="9525">
                <a:solidFill>
                  <a:srgbClr val="00CC66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Result'!$F$61:$G$61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'35 Host Total Result'!$F$64:$G$64</c:f>
              <c:numCache>
                <c:formatCode>General</c:formatCode>
                <c:ptCount val="2"/>
                <c:pt idx="0">
                  <c:v>28.201359126984126</c:v>
                </c:pt>
                <c:pt idx="1">
                  <c:v>43.152585317460314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'35 Host Total Result'!$E$65</c:f>
              <c:strCache>
                <c:ptCount val="1"/>
                <c:pt idx="0">
                  <c:v>Average Delay of Intra Rack 35 Host Architecture</c:v>
                </c:pt>
              </c:strCache>
            </c:strRef>
          </c:tx>
          <c:spPr>
            <a:ln w="66675" cap="rnd">
              <a:solidFill>
                <a:schemeClr val="accent4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Result'!$F$61:$G$61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'35 Host Total Result'!$F$65:$G$65</c:f>
              <c:numCache>
                <c:formatCode>General</c:formatCode>
                <c:ptCount val="2"/>
                <c:pt idx="0">
                  <c:v>59.013800000000003</c:v>
                </c:pt>
                <c:pt idx="1">
                  <c:v>74.669069444444446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7484792"/>
        <c:axId val="147485968"/>
      </c:lineChart>
      <c:catAx>
        <c:axId val="1474847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35 Host Fat Tree Architecture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85968"/>
        <c:crosses val="autoZero"/>
        <c:auto val="1"/>
        <c:lblAlgn val="ctr"/>
        <c:lblOffset val="100"/>
        <c:noMultiLvlLbl val="0"/>
      </c:catAx>
      <c:valAx>
        <c:axId val="1474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 dirty="0"/>
                  <a:t>Average Delay (msec) and Average Bandwidth (Gbps)</a:t>
                </a:r>
              </a:p>
            </c:rich>
          </c:tx>
          <c:layout>
            <c:manualLayout>
              <c:xMode val="edge"/>
              <c:yMode val="edge"/>
              <c:x val="2.4178903811232166E-2"/>
              <c:y val="7.2034710669325389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7484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 dirty="0"/>
              <a:t>Delay Bandwidth </a:t>
            </a:r>
            <a:r>
              <a:rPr lang="en-US" b="1" dirty="0" smtClean="0"/>
              <a:t>Analysis Between</a:t>
            </a:r>
            <a:r>
              <a:rPr lang="en-US" b="1" baseline="0" dirty="0" smtClean="0"/>
              <a:t> Layered and Non-Layered</a:t>
            </a:r>
            <a:r>
              <a:rPr lang="en-US" b="1" dirty="0" smtClean="0"/>
              <a:t> </a:t>
            </a:r>
            <a:r>
              <a:rPr lang="en-US" b="1" dirty="0"/>
              <a:t>35 Host Fat Tree Architecture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'35 Host Total Result'!$G$30</c:f>
              <c:strCache>
                <c:ptCount val="1"/>
                <c:pt idx="0">
                  <c:v>Average Bandwidth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Result'!$H$29:$I$29</c:f>
              <c:strCache>
                <c:ptCount val="2"/>
                <c:pt idx="0">
                  <c:v>Non Layered Topology</c:v>
                </c:pt>
                <c:pt idx="1">
                  <c:v>Layered Topology</c:v>
                </c:pt>
              </c:strCache>
            </c:strRef>
          </c:cat>
          <c:val>
            <c:numRef>
              <c:f>'35 Host Total Result'!$H$30:$I$30</c:f>
              <c:numCache>
                <c:formatCode>General</c:formatCode>
                <c:ptCount val="2"/>
                <c:pt idx="0">
                  <c:v>3.96</c:v>
                </c:pt>
                <c:pt idx="1">
                  <c:v>6.17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'35 Host Total Result'!$G$31</c:f>
              <c:strCache>
                <c:ptCount val="1"/>
                <c:pt idx="0">
                  <c:v>Average Delay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'35 Host Total Result'!$H$29:$I$29</c:f>
              <c:strCache>
                <c:ptCount val="2"/>
                <c:pt idx="0">
                  <c:v>Non Layered Topology</c:v>
                </c:pt>
                <c:pt idx="1">
                  <c:v>Layered Topology</c:v>
                </c:pt>
              </c:strCache>
            </c:strRef>
          </c:cat>
          <c:val>
            <c:numRef>
              <c:f>'35 Host Total Result'!$H$31:$I$31</c:f>
              <c:numCache>
                <c:formatCode>General</c:formatCode>
                <c:ptCount val="2"/>
                <c:pt idx="0">
                  <c:v>20.09</c:v>
                </c:pt>
                <c:pt idx="1">
                  <c:v>32.479999999999997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8744"/>
        <c:axId val="149831296"/>
      </c:lineChart>
      <c:catAx>
        <c:axId val="1498387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35 Host Fat Tree Architectures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1296"/>
        <c:crosses val="autoZero"/>
        <c:auto val="1"/>
        <c:lblAlgn val="ctr"/>
        <c:lblOffset val="100"/>
        <c:noMultiLvlLbl val="0"/>
      </c:catAx>
      <c:valAx>
        <c:axId val="149831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Bandwidth (Gbps) and Average Delay (msec)</a:t>
                </a:r>
              </a:p>
            </c:rich>
          </c:tx>
          <c:layout>
            <c:manualLayout>
              <c:xMode val="edge"/>
              <c:yMode val="edge"/>
              <c:x val="1.9444444444444445E-2"/>
              <c:y val="0.135092592592592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8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Bandwidth-Average Delay for Inter Rack and Intra Rack Communication
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'64 Host Total Result'!$B$62</c:f>
              <c:strCache>
                <c:ptCount val="1"/>
                <c:pt idx="0">
                  <c:v>Average Bandwidth of Inter Rack 64 Host Architecture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triangl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Result'!$C$61:$D$61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Result'!$C$62:$D$62</c:f>
              <c:numCache>
                <c:formatCode>General</c:formatCode>
                <c:ptCount val="2"/>
                <c:pt idx="0">
                  <c:v>4.093</c:v>
                </c:pt>
                <c:pt idx="1">
                  <c:v>3.1387999999999998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'64 Host Total Result'!$B$63</c:f>
              <c:strCache>
                <c:ptCount val="1"/>
                <c:pt idx="0">
                  <c:v>Average Bandwidth of Intra Rack 64 Host Architecture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11"/>
            <c:spPr>
              <a:solidFill>
                <a:srgbClr val="FF0000"/>
              </a:solidFill>
              <a:ln w="9525">
                <a:solidFill>
                  <a:schemeClr val="accent2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Result'!$C$61:$D$61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Result'!$C$63:$D$63</c:f>
              <c:numCache>
                <c:formatCode>General</c:formatCode>
                <c:ptCount val="2"/>
                <c:pt idx="0">
                  <c:v>4.707604166666667</c:v>
                </c:pt>
                <c:pt idx="1">
                  <c:v>3.7541666666666664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'64 Host Total Result'!$B$64</c:f>
              <c:strCache>
                <c:ptCount val="1"/>
                <c:pt idx="0">
                  <c:v>Average Delay of Inter Rack 64 Host Architecture</c:v>
                </c:pt>
              </c:strCache>
            </c:strRef>
          </c:tx>
          <c:spPr>
            <a:ln w="66675" cap="rnd">
              <a:solidFill>
                <a:srgbClr val="00CC66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00CC66"/>
              </a:solidFill>
              <a:ln w="9525">
                <a:solidFill>
                  <a:srgbClr val="00CC66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Result'!$C$61:$D$61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Result'!$C$64:$D$64</c:f>
              <c:numCache>
                <c:formatCode>General</c:formatCode>
                <c:ptCount val="2"/>
                <c:pt idx="0">
                  <c:v>46.615700000000004</c:v>
                </c:pt>
                <c:pt idx="1">
                  <c:v>59.345916666666675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'64 Host Total Result'!$B$65</c:f>
              <c:strCache>
                <c:ptCount val="1"/>
                <c:pt idx="0">
                  <c:v>Average Delay of Intra Rack 64 Host Architecture</c:v>
                </c:pt>
              </c:strCache>
            </c:strRef>
          </c:tx>
          <c:spPr>
            <a:ln w="66675" cap="rnd">
              <a:solidFill>
                <a:schemeClr val="accent4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Result'!$C$61:$D$61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Result'!$C$65:$D$65</c:f>
              <c:numCache>
                <c:formatCode>General</c:formatCode>
                <c:ptCount val="2"/>
                <c:pt idx="0">
                  <c:v>22.302378472222227</c:v>
                </c:pt>
                <c:pt idx="1">
                  <c:v>31.670000000000005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5216"/>
        <c:axId val="149834432"/>
      </c:lineChart>
      <c:catAx>
        <c:axId val="1498352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64 Host Fat Tree Architectures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4432"/>
        <c:crosses val="autoZero"/>
        <c:auto val="1"/>
        <c:lblAlgn val="ctr"/>
        <c:lblOffset val="100"/>
        <c:noMultiLvlLbl val="0"/>
      </c:catAx>
      <c:valAx>
        <c:axId val="149834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Bandwidth (Gbps) and Average Delay (msec)</a:t>
                </a:r>
              </a:p>
            </c:rich>
          </c:tx>
          <c:layout>
            <c:manualLayout>
              <c:xMode val="edge"/>
              <c:yMode val="edge"/>
              <c:x val="2.7672955974842768E-2"/>
              <c:y val="0.197857923497267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5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Delay Bandwidth Analysis Between Layered</a:t>
            </a:r>
            <a:r>
              <a:rPr lang="en-US" b="1" baseline="0"/>
              <a:t> and Non-Layered </a:t>
            </a:r>
            <a:r>
              <a:rPr lang="en-US" b="1"/>
              <a:t>64 Host Fat Tree Architecture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'64 Host Total Result'!$C$30</c:f>
              <c:strCache>
                <c:ptCount val="1"/>
                <c:pt idx="0">
                  <c:v>Average Bandwidth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Result'!$D$29:$E$29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Result'!$D$30:$E$30</c:f>
              <c:numCache>
                <c:formatCode>General</c:formatCode>
                <c:ptCount val="2"/>
                <c:pt idx="0">
                  <c:v>4.4000000000000004</c:v>
                </c:pt>
                <c:pt idx="1">
                  <c:v>3.44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'64 Host Total Result'!$C$31</c:f>
              <c:strCache>
                <c:ptCount val="1"/>
                <c:pt idx="0">
                  <c:v>Average Delay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'64 Host Total Result'!$D$29:$E$29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'64 Host Total Result'!$D$31:$E$31</c:f>
              <c:numCache>
                <c:formatCode>General</c:formatCode>
                <c:ptCount val="2"/>
                <c:pt idx="0">
                  <c:v>34.450000000000003</c:v>
                </c:pt>
                <c:pt idx="1">
                  <c:v>45.5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7176"/>
        <c:axId val="149835608"/>
      </c:lineChart>
      <c:catAx>
        <c:axId val="1498371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64 Host Fat Tree Architectures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5608"/>
        <c:crosses val="autoZero"/>
        <c:auto val="1"/>
        <c:lblAlgn val="ctr"/>
        <c:lblOffset val="100"/>
        <c:noMultiLvlLbl val="0"/>
      </c:catAx>
      <c:valAx>
        <c:axId val="149835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 and Average Bandwidth (Gbps)</a:t>
                </a:r>
              </a:p>
            </c:rich>
          </c:tx>
          <c:layout>
            <c:manualLayout>
              <c:xMode val="edge"/>
              <c:yMode val="edge"/>
              <c:x val="2.7777777777777776E-2"/>
              <c:y val="0.16657367514595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7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Average Delay- Average Bandwidth Analysisfor Inter Rack and Intra Rack Communication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'98 Host Total Result'!$D$31</c:f>
              <c:strCache>
                <c:ptCount val="1"/>
                <c:pt idx="0">
                  <c:v>Average Bandwidth of Inter Rack 98 Host Architecture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Result'!$E$30:$F$30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Result'!$E$31:$F$31</c:f>
              <c:numCache>
                <c:formatCode>General</c:formatCode>
                <c:ptCount val="2"/>
                <c:pt idx="0">
                  <c:v>4.1195000000000004</c:v>
                </c:pt>
                <c:pt idx="1">
                  <c:v>3.6465000000000005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'98 Host Total Result'!$D$32</c:f>
              <c:strCache>
                <c:ptCount val="1"/>
                <c:pt idx="0">
                  <c:v>Average Bandwidth of Intra Rack 98 Host Architecture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triangle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Result'!$E$30:$F$30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Result'!$E$32:$F$32</c:f>
              <c:numCache>
                <c:formatCode>General</c:formatCode>
                <c:ptCount val="2"/>
                <c:pt idx="0">
                  <c:v>5.084132653061225</c:v>
                </c:pt>
                <c:pt idx="1">
                  <c:v>4.9715306122448979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'98 Host Total Result'!$D$33</c:f>
              <c:strCache>
                <c:ptCount val="1"/>
                <c:pt idx="0">
                  <c:v>Average Delay of Inter Rack 98 Host Architecture</c:v>
                </c:pt>
              </c:strCache>
            </c:strRef>
          </c:tx>
          <c:spPr>
            <a:ln w="66675" cap="rnd">
              <a:solidFill>
                <a:srgbClr val="00CC66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00CC66"/>
              </a:solidFill>
              <a:ln w="9525">
                <a:solidFill>
                  <a:srgbClr val="00CC66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Result'!$E$30:$F$30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Result'!$E$33:$F$33</c:f>
              <c:numCache>
                <c:formatCode>General</c:formatCode>
                <c:ptCount val="2"/>
                <c:pt idx="0">
                  <c:v>27.29</c:v>
                </c:pt>
                <c:pt idx="1">
                  <c:v>44.24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'98 Host Total Result'!$D$34</c:f>
              <c:strCache>
                <c:ptCount val="1"/>
                <c:pt idx="0">
                  <c:v>Average Delay of Intra Rack 98 Host Architecture</c:v>
                </c:pt>
              </c:strCache>
            </c:strRef>
          </c:tx>
          <c:spPr>
            <a:ln w="66675" cap="rnd">
              <a:solidFill>
                <a:schemeClr val="accent4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Result'!$E$30:$F$30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Result'!$E$34:$F$34</c:f>
              <c:numCache>
                <c:formatCode>General</c:formatCode>
                <c:ptCount val="2"/>
                <c:pt idx="0">
                  <c:v>12.9</c:v>
                </c:pt>
                <c:pt idx="1">
                  <c:v>20.73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6784"/>
        <c:axId val="149836000"/>
      </c:lineChart>
      <c:catAx>
        <c:axId val="1498367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98 Host Fat Tree Architecture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6000"/>
        <c:crosses val="autoZero"/>
        <c:auto val="1"/>
        <c:lblAlgn val="ctr"/>
        <c:lblOffset val="100"/>
        <c:noMultiLvlLbl val="0"/>
      </c:catAx>
      <c:valAx>
        <c:axId val="149836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(msec)and Average Bandwidth (Gbps)</a:t>
                </a:r>
              </a:p>
            </c:rich>
          </c:tx>
          <c:layout>
            <c:manualLayout>
              <c:xMode val="edge"/>
              <c:yMode val="edge"/>
              <c:x val="2.0110960420644579E-2"/>
              <c:y val="0.164980457814599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6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Delay Bandwidth Analysis Between Layered</a:t>
            </a:r>
            <a:r>
              <a:rPr lang="en-US" b="1" baseline="0"/>
              <a:t> and Non Layered</a:t>
            </a:r>
            <a:r>
              <a:rPr lang="en-US" b="1"/>
              <a:t> 98 Hots Fat Tree Architecture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'98 Host Total Result'!$H$31</c:f>
              <c:strCache>
                <c:ptCount val="1"/>
                <c:pt idx="0">
                  <c:v>Average Bandwidth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Result'!$I$30:$J$30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Result'!$I$31:$J$31</c:f>
              <c:numCache>
                <c:formatCode>General</c:formatCode>
                <c:ptCount val="2"/>
                <c:pt idx="0">
                  <c:v>4.5999999999999996</c:v>
                </c:pt>
                <c:pt idx="1">
                  <c:v>4.3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'98 Host Total Result'!$H$33</c:f>
              <c:strCache>
                <c:ptCount val="1"/>
                <c:pt idx="0">
                  <c:v>Average Delay</c:v>
                </c:pt>
              </c:strCache>
            </c:strRef>
          </c:tx>
          <c:spPr>
            <a:ln w="66675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11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strRef>
              <c:f>'98 Host Total Result'!$I$30:$J$30</c:f>
              <c:strCache>
                <c:ptCount val="2"/>
                <c:pt idx="0">
                  <c:v>Non Layered</c:v>
                </c:pt>
                <c:pt idx="1">
                  <c:v>Layered</c:v>
                </c:pt>
              </c:strCache>
            </c:strRef>
          </c:cat>
          <c:val>
            <c:numRef>
              <c:f>'98 Host Total Result'!$I$33:$J$33</c:f>
              <c:numCache>
                <c:formatCode>General</c:formatCode>
                <c:ptCount val="2"/>
                <c:pt idx="0">
                  <c:v>20.09</c:v>
                </c:pt>
                <c:pt idx="1">
                  <c:v>32.479999999999997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3256"/>
        <c:axId val="149833648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'98 Host Total Result'!$H$32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cat>
                  <c:strRef>
                    <c:extLst>
                      <c:ext uri="{02D57815-91ED-43cb-92C2-25804820EDAC}">
                        <c15:formulaRef>
                          <c15:sqref>'98 Host Total Result'!$I$30:$J$30</c15:sqref>
                        </c15:formulaRef>
                      </c:ext>
                    </c:extLst>
                    <c:strCache>
                      <c:ptCount val="2"/>
                      <c:pt idx="0">
                        <c:v>Non Layered</c:v>
                      </c:pt>
                      <c:pt idx="1">
                        <c:v>Layered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'98 Host Total Result'!$I$32:$J$32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'98 Host Total Result'!$H$34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'98 Host Total Result'!$I$30:$J$30</c15:sqref>
                        </c15:formulaRef>
                      </c:ext>
                    </c:extLst>
                    <c:strCache>
                      <c:ptCount val="2"/>
                      <c:pt idx="0">
                        <c:v>Non Layered</c:v>
                      </c:pt>
                      <c:pt idx="1">
                        <c:v>Layered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'98 Host Total Result'!$I$34:$J$34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1498332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98 Host Fat Tree Architectures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3648"/>
        <c:crosses val="autoZero"/>
        <c:auto val="1"/>
        <c:lblAlgn val="ctr"/>
        <c:lblOffset val="100"/>
        <c:noMultiLvlLbl val="0"/>
      </c:catAx>
      <c:valAx>
        <c:axId val="14983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 and Average Bandwidth (Gbps)</a:t>
                </a:r>
              </a:p>
            </c:rich>
          </c:tx>
          <c:layout>
            <c:manualLayout>
              <c:xMode val="edge"/>
              <c:yMode val="edge"/>
              <c:x val="3.0555555555555555E-2"/>
              <c:y val="0.1536111111111111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3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Delay Analysis for Fat Tree Layered and Non Layered Architecture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Sheet2!$A$7</c:f>
              <c:strCache>
                <c:ptCount val="1"/>
                <c:pt idx="0">
                  <c:v>Fat Tree Architectures</c:v>
                </c:pt>
              </c:strCache>
            </c:strRef>
          </c:tx>
          <c:spPr>
            <a:ln w="666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11"/>
            <c:spPr>
              <a:solidFill>
                <a:srgbClr val="FF0000"/>
              </a:solidFill>
              <a:ln w="9525">
                <a:solidFill>
                  <a:schemeClr val="accent1"/>
                </a:solidFill>
              </a:ln>
              <a:effectLst/>
              <a:scene3d>
                <a:camera prst="orthographicFront"/>
                <a:lightRig rig="threePt" dir="t"/>
              </a:scene3d>
              <a:sp3d>
                <a:bevelT/>
                <a:bevelB/>
              </a:sp3d>
            </c:spPr>
          </c:marker>
          <c:cat>
            <c:multiLvlStrRef>
              <c:f>Sheet2!$B$5:$I$6</c:f>
              <c:multiLvlStrCache>
                <c:ptCount val="8"/>
                <c:lvl>
                  <c:pt idx="0">
                    <c:v>16 Host </c:v>
                  </c:pt>
                  <c:pt idx="1">
                    <c:v>35 Host</c:v>
                  </c:pt>
                  <c:pt idx="2">
                    <c:v>64 Host</c:v>
                  </c:pt>
                  <c:pt idx="3">
                    <c:v>98 Host</c:v>
                  </c:pt>
                  <c:pt idx="4">
                    <c:v>16 Host </c:v>
                  </c:pt>
                  <c:pt idx="5">
                    <c:v>35 Host</c:v>
                  </c:pt>
                  <c:pt idx="6">
                    <c:v>64 Host</c:v>
                  </c:pt>
                  <c:pt idx="7">
                    <c:v>98 Host</c:v>
                  </c:pt>
                </c:lvl>
                <c:lvl>
                  <c:pt idx="0">
                    <c:v>Layered</c:v>
                  </c:pt>
                  <c:pt idx="4">
                    <c:v>Non-Layered</c:v>
                  </c:pt>
                </c:lvl>
              </c:multiLvlStrCache>
            </c:multiLvlStrRef>
          </c:cat>
          <c:val>
            <c:numRef>
              <c:f>Sheet2!$B$7:$I$7</c:f>
              <c:numCache>
                <c:formatCode>General</c:formatCode>
                <c:ptCount val="8"/>
                <c:pt idx="0">
                  <c:v>13.88</c:v>
                </c:pt>
                <c:pt idx="1">
                  <c:v>58.91</c:v>
                </c:pt>
                <c:pt idx="2">
                  <c:v>45.5</c:v>
                </c:pt>
                <c:pt idx="3">
                  <c:v>32.479999999999997</c:v>
                </c:pt>
                <c:pt idx="4">
                  <c:v>5.22</c:v>
                </c:pt>
                <c:pt idx="5">
                  <c:v>43.6</c:v>
                </c:pt>
                <c:pt idx="6">
                  <c:v>34.54</c:v>
                </c:pt>
                <c:pt idx="7">
                  <c:v>20.09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9837568"/>
        <c:axId val="149834824"/>
      </c:lineChart>
      <c:catAx>
        <c:axId val="149837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Fat Tree Topologies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4824"/>
        <c:crosses val="autoZero"/>
        <c:auto val="1"/>
        <c:lblAlgn val="ctr"/>
        <c:lblOffset val="100"/>
        <c:noMultiLvlLbl val="0"/>
      </c:catAx>
      <c:valAx>
        <c:axId val="149834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Average Delay (msec)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4983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bg1"/>
      </a:solidFill>
    </a:ln>
    <a:effectLst/>
  </c:spPr>
  <c:txPr>
    <a:bodyPr/>
    <a:lstStyle/>
    <a:p>
      <a:pPr>
        <a:defRPr sz="9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F7A772-F51C-46DF-9490-CD01096620EC}" type="doc">
      <dgm:prSet loTypeId="urn:microsoft.com/office/officeart/2005/8/layout/vList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D5D9463-80D4-4582-9A6A-EB8503DCF343}">
      <dgm:prSet phldrT="[Text]" custT="1"/>
      <dgm:spPr/>
      <dgm:t>
        <a:bodyPr/>
        <a:lstStyle/>
        <a:p>
          <a:r>
            <a:rPr lang="en-US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Need for Data Center Network</a:t>
          </a:r>
          <a:endParaRPr lang="en-US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2CFD4E0-1834-446D-8E36-CB07947FFEDF}" type="parTrans" cxnId="{3DCC8C02-E587-408C-9E63-4FDB001D2217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50FFC1-B18D-41EE-8C3E-4B27007D0B8E}" type="sibTrans" cxnId="{3DCC8C02-E587-408C-9E63-4FDB001D2217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0B1092-0A38-4AD7-9BD8-6876CC052AAA}">
      <dgm:prSet phldrT="[Text]"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need for data availability and better performance 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73AF2-1706-4BB2-8634-C8171E88499E}" type="parTrans" cxnId="{C8AD12ED-C0AD-47B5-A334-0D3D74F3EA51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09161D-BFE9-48F4-83AC-16A501152258}" type="sibTrans" cxnId="{C8AD12ED-C0AD-47B5-A334-0D3D74F3EA51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A851E6-FFD4-4407-96D8-B61896DFE1A6}">
      <dgm:prSet phldrT="[Text]"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Enable large storage domain and faster network switching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228B721-DF95-46B2-A71D-FCBB4E86353B}" type="parTrans" cxnId="{13871E6C-E058-49AE-8374-36B6A777FFE2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1326C5A-F432-48C4-B01F-5F1CC09AFF91}" type="sibTrans" cxnId="{13871E6C-E058-49AE-8374-36B6A777FFE2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490991-8AF7-4AB5-8AAC-5165F9CDC60E}">
      <dgm:prSet custT="1"/>
      <dgm:spPr/>
      <dgm:t>
        <a:bodyPr/>
        <a:lstStyle/>
        <a:p>
          <a:r>
            <a:rPr lang="en-US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What is a Data Center Network</a:t>
          </a:r>
          <a:endParaRPr lang="en-US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CC54E05-94A8-4D5A-AE49-1FEB76BD7CB3}" type="parTrans" cxnId="{7C6B1C2F-3573-485F-8F28-0E0D1AFAB58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971437-1FAE-4F5A-B022-D9E519D31A81}" type="sibTrans" cxnId="{7C6B1C2F-3573-485F-8F28-0E0D1AFAB58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826AC4-C200-4E00-A0F4-1694C32726A7}">
      <dgm:prSet custT="1"/>
      <dgm:spPr/>
      <dgm:t>
        <a:bodyPr/>
        <a:lstStyle/>
        <a:p>
          <a:r>
            <a:rPr lang="en-US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Need for a Scalable network</a:t>
          </a:r>
          <a:endParaRPr lang="en-US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A7DF547-5D41-4393-8D7A-47C58AC93AC2}" type="parTrans" cxnId="{B7FF45DC-AD73-4304-AB72-4ED30B77C1D2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21F1446-68AF-4CCB-99BE-1151BC2912F2}" type="sibTrans" cxnId="{B7FF45DC-AD73-4304-AB72-4ED30B77C1D2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06E4E80-860D-4E2F-98BF-BA9D3D060545}">
      <dgm:prSet custT="1"/>
      <dgm:spPr/>
      <dgm:t>
        <a:bodyPr/>
        <a:lstStyle/>
        <a:p>
          <a:r>
            <a:rPr lang="en-US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Need for a Software defined Control</a:t>
          </a:r>
          <a:endParaRPr lang="en-US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D3359C-EB5A-4792-B4CC-75ADB8F69C59}" type="parTrans" cxnId="{AF4EB05C-DD5A-465B-9A4E-E0E5012526FB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6A7A7B8-3872-43BF-90F6-23C475614B50}" type="sibTrans" cxnId="{AF4EB05C-DD5A-465B-9A4E-E0E5012526FB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1EE2B82-8F7E-41D5-848D-F586360EA87E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 collection of storage and network devices connected over a communication channel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A78988-6C29-4E0E-AA46-50D321374858}" type="parTrans" cxnId="{1AB9DCCB-6041-4892-8C06-513738BEBF9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C3D9422-E209-4BFB-871D-B77B405D1B0F}" type="sibTrans" cxnId="{1AB9DCCB-6041-4892-8C06-513738BEBF9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2AFBFA-CDF7-4857-8C0E-043FA5C257AC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 Network which provides a virtualized environment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401ADE-22CB-4A40-8753-B20FD25E2056}" type="parTrans" cxnId="{D25FA9A5-5F97-42FB-8E1F-FDC058DDF924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37E8642-A224-4BDC-A4BD-0EE4DED8811D}" type="sibTrans" cxnId="{D25FA9A5-5F97-42FB-8E1F-FDC058DDF924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00A78A3-36B0-4D79-8B95-66956E230968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Maximizing flexibility, increasing design life cycle 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8A62E45-8F37-4EDD-92FB-EBF5729E3C5E}" type="parTrans" cxnId="{F728C4F7-22EF-48F6-9001-059743FF564C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A75BAB3-2013-4FE7-A782-3CF973CCCC76}" type="sibTrans" cxnId="{F728C4F7-22EF-48F6-9001-059743FF564C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D9C211-649B-4F3B-9168-379818621B03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Decreasing cost of the network and latency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EAA0598-69F2-4026-AABE-A3A202E199A5}" type="parTrans" cxnId="{9456F64B-8D49-4E3D-B05B-B57BD9443BBE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F3E9C6-E39C-4C67-AD28-31BDED66E9B8}" type="sibTrans" cxnId="{9456F64B-8D49-4E3D-B05B-B57BD9443BBE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9D4E921-B27A-451A-9192-ABE81826E787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processing delays, physical switching requirements due to control and data operating in parallel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BD5B0F-18AD-4CC4-8BA8-888301C19C95}" type="parTrans" cxnId="{94F8764C-D29E-47E5-8B0F-E3B74A3030E5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CC5540-B676-40C1-8AD6-7F4C5326A580}" type="sibTrans" cxnId="{94F8764C-D29E-47E5-8B0F-E3B74A3030E5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F794EA9-E7FC-450A-9770-CBB3C6F3E57C}">
      <dgm:prSet custT="1"/>
      <dgm:spPr/>
      <dgm:t>
        <a:bodyPr/>
        <a:lstStyle/>
        <a:p>
          <a:r>
            <a:rPr lang="en-US" sz="18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Software Defined Networking</a:t>
          </a:r>
          <a:endParaRPr lang="en-US" sz="1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E4EAE0F-BD89-4213-B347-75908A4B587C}" type="parTrans" cxnId="{B4769582-17B2-4B77-94FA-5F1435F4D2F3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817A5B4-A7D0-411E-B39B-BEC427AECED0}" type="sibTrans" cxnId="{B4769582-17B2-4B77-94FA-5F1435F4D2F3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E581166-5E68-4B50-840B-F54CB6FC9A53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Decoupled control logic from data plane which shifts the control on network to a centralized controller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70D525-D4F9-4097-B26E-465AF5FD9D6A}" type="parTrans" cxnId="{FF417567-49E0-4833-BA4A-9E96C8EB332C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0CAB015-86DF-4EAB-964F-C38042F7371D}" type="sibTrans" cxnId="{FF417567-49E0-4833-BA4A-9E96C8EB332C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526247-C27B-482B-A602-E3CA910026F5}">
      <dgm:prSet custT="1"/>
      <dgm:spPr/>
      <dgm:t>
        <a:bodyPr/>
        <a:lstStyle/>
        <a:p>
          <a:r>
            <a: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Decreases the physical management costs and improves operational flexibility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340125A-EAC0-47B1-9D34-FDD6448C26E2}" type="parTrans" cxnId="{892DC510-F761-4B24-8001-1F7BEE00376A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CDF5259-2F31-4171-BB7D-213F5F25A0EF}" type="sibTrans" cxnId="{892DC510-F761-4B24-8001-1F7BEE00376A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ED13D17-EB0F-4A0C-816B-DB896FF754CD}" type="pres">
      <dgm:prSet presAssocID="{EBF7A772-F51C-46DF-9490-CD01096620EC}" presName="Name0" presStyleCnt="0">
        <dgm:presLayoutVars>
          <dgm:dir/>
          <dgm:animLvl val="lvl"/>
          <dgm:resizeHandles/>
        </dgm:presLayoutVars>
      </dgm:prSet>
      <dgm:spPr/>
    </dgm:pt>
    <dgm:pt modelId="{60D3CEA1-C178-4AFD-937E-7F216FC36BC6}" type="pres">
      <dgm:prSet presAssocID="{1D5D9463-80D4-4582-9A6A-EB8503DCF343}" presName="linNode" presStyleCnt="0"/>
      <dgm:spPr/>
    </dgm:pt>
    <dgm:pt modelId="{C8775811-E177-4089-8D68-EEB05DBC6A25}" type="pres">
      <dgm:prSet presAssocID="{1D5D9463-80D4-4582-9A6A-EB8503DCF343}" presName="parentShp" presStyleLbl="node1" presStyleIdx="0" presStyleCnt="5" custLinFactNeighborY="-26">
        <dgm:presLayoutVars>
          <dgm:bulletEnabled val="1"/>
        </dgm:presLayoutVars>
      </dgm:prSet>
      <dgm:spPr/>
    </dgm:pt>
    <dgm:pt modelId="{69389402-848E-4F08-86A8-D1C8FE7DBB06}" type="pres">
      <dgm:prSet presAssocID="{1D5D9463-80D4-4582-9A6A-EB8503DCF343}" presName="childShp" presStyleLbl="bg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E8A52C-503B-484A-A7D1-EE22E56C14CA}" type="pres">
      <dgm:prSet presAssocID="{C450FFC1-B18D-41EE-8C3E-4B27007D0B8E}" presName="spacing" presStyleCnt="0"/>
      <dgm:spPr/>
    </dgm:pt>
    <dgm:pt modelId="{AF526594-A414-465B-B6C0-D743AD8E4197}" type="pres">
      <dgm:prSet presAssocID="{C7490991-8AF7-4AB5-8AAC-5165F9CDC60E}" presName="linNode" presStyleCnt="0"/>
      <dgm:spPr/>
    </dgm:pt>
    <dgm:pt modelId="{08161B26-EF74-4D67-A37A-4196BF6F7628}" type="pres">
      <dgm:prSet presAssocID="{C7490991-8AF7-4AB5-8AAC-5165F9CDC60E}" presName="parent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2ACE42-EFDF-4237-A0BC-64B154AE8A7F}" type="pres">
      <dgm:prSet presAssocID="{C7490991-8AF7-4AB5-8AAC-5165F9CDC60E}" presName="childShp" presStyleLbl="bg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9C3D36-32A4-452A-9089-FE14F96BB030}" type="pres">
      <dgm:prSet presAssocID="{08971437-1FAE-4F5A-B022-D9E519D31A81}" presName="spacing" presStyleCnt="0"/>
      <dgm:spPr/>
    </dgm:pt>
    <dgm:pt modelId="{A27107EC-9D06-436E-88D5-2096CF72CC30}" type="pres">
      <dgm:prSet presAssocID="{29826AC4-C200-4E00-A0F4-1694C32726A7}" presName="linNode" presStyleCnt="0"/>
      <dgm:spPr/>
    </dgm:pt>
    <dgm:pt modelId="{EC93690F-C96A-467E-9E95-6DA8EAF9083C}" type="pres">
      <dgm:prSet presAssocID="{29826AC4-C200-4E00-A0F4-1694C32726A7}" presName="parentShp" presStyleLbl="node1" presStyleIdx="2" presStyleCnt="5">
        <dgm:presLayoutVars>
          <dgm:bulletEnabled val="1"/>
        </dgm:presLayoutVars>
      </dgm:prSet>
      <dgm:spPr/>
    </dgm:pt>
    <dgm:pt modelId="{66B736E9-C011-44E1-B670-C90BB82CA476}" type="pres">
      <dgm:prSet presAssocID="{29826AC4-C200-4E00-A0F4-1694C32726A7}" presName="childShp" presStyleLbl="bg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5AE4A3-F6F1-4DD3-B7CD-9A26D0711B3B}" type="pres">
      <dgm:prSet presAssocID="{F21F1446-68AF-4CCB-99BE-1151BC2912F2}" presName="spacing" presStyleCnt="0"/>
      <dgm:spPr/>
    </dgm:pt>
    <dgm:pt modelId="{AFBDC475-2A39-43A7-8ACD-BC3906288D30}" type="pres">
      <dgm:prSet presAssocID="{206E4E80-860D-4E2F-98BF-BA9D3D060545}" presName="linNode" presStyleCnt="0"/>
      <dgm:spPr/>
    </dgm:pt>
    <dgm:pt modelId="{0BCAE408-9DE1-42EF-A9CF-1E1D9DC5990A}" type="pres">
      <dgm:prSet presAssocID="{206E4E80-860D-4E2F-98BF-BA9D3D060545}" presName="parent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05A06-DEF7-4F91-9EDC-979488DA6B9C}" type="pres">
      <dgm:prSet presAssocID="{206E4E80-860D-4E2F-98BF-BA9D3D060545}" presName="childShp" presStyleLbl="bg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EB7454-8349-4007-AFD8-46EDB76F0796}" type="pres">
      <dgm:prSet presAssocID="{E6A7A7B8-3872-43BF-90F6-23C475614B50}" presName="spacing" presStyleCnt="0"/>
      <dgm:spPr/>
    </dgm:pt>
    <dgm:pt modelId="{CFCF2E5A-AAE9-49A9-92B6-E8F1F8F82549}" type="pres">
      <dgm:prSet presAssocID="{8F794EA9-E7FC-450A-9770-CBB3C6F3E57C}" presName="linNode" presStyleCnt="0"/>
      <dgm:spPr/>
    </dgm:pt>
    <dgm:pt modelId="{01A8BF39-D1C4-49A7-8005-9EE2B0A65003}" type="pres">
      <dgm:prSet presAssocID="{8F794EA9-E7FC-450A-9770-CBB3C6F3E57C}" presName="parent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8313AE-FD5F-449B-944B-D596F1B90698}" type="pres">
      <dgm:prSet presAssocID="{8F794EA9-E7FC-450A-9770-CBB3C6F3E57C}" presName="childShp" presStyleLbl="bg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83104F-A4A9-4841-A81A-07B732FF10A2}" type="presOf" srcId="{AC2AFBFA-CDF7-4857-8C0E-043FA5C257AC}" destId="{AA2ACE42-EFDF-4237-A0BC-64B154AE8A7F}" srcOrd="0" destOrd="1" presId="urn:microsoft.com/office/officeart/2005/8/layout/vList6"/>
    <dgm:cxn modelId="{3DCC8C02-E587-408C-9E63-4FDB001D2217}" srcId="{EBF7A772-F51C-46DF-9490-CD01096620EC}" destId="{1D5D9463-80D4-4582-9A6A-EB8503DCF343}" srcOrd="0" destOrd="0" parTransId="{F2CFD4E0-1834-446D-8E36-CB07947FFEDF}" sibTransId="{C450FFC1-B18D-41EE-8C3E-4B27007D0B8E}"/>
    <dgm:cxn modelId="{8E8E86FA-7AB3-4067-B762-9B07CF745F84}" type="presOf" srcId="{1F0B1092-0A38-4AD7-9BD8-6876CC052AAA}" destId="{69389402-848E-4F08-86A8-D1C8FE7DBB06}" srcOrd="0" destOrd="0" presId="urn:microsoft.com/office/officeart/2005/8/layout/vList6"/>
    <dgm:cxn modelId="{13871E6C-E058-49AE-8374-36B6A777FFE2}" srcId="{1D5D9463-80D4-4582-9A6A-EB8503DCF343}" destId="{7EA851E6-FFD4-4407-96D8-B61896DFE1A6}" srcOrd="1" destOrd="0" parTransId="{C228B721-DF95-46B2-A71D-FCBB4E86353B}" sibTransId="{81326C5A-F432-48C4-B01F-5F1CC09AFF91}"/>
    <dgm:cxn modelId="{AA2C902C-5A07-4273-BC0A-75D80D6ED6C1}" type="presOf" srcId="{A9D4E921-B27A-451A-9192-ABE81826E787}" destId="{95105A06-DEF7-4F91-9EDC-979488DA6B9C}" srcOrd="0" destOrd="0" presId="urn:microsoft.com/office/officeart/2005/8/layout/vList6"/>
    <dgm:cxn modelId="{AB204C4C-075E-413B-A409-24C359B8E183}" type="presOf" srcId="{700A78A3-36B0-4D79-8B95-66956E230968}" destId="{66B736E9-C011-44E1-B670-C90BB82CA476}" srcOrd="0" destOrd="0" presId="urn:microsoft.com/office/officeart/2005/8/layout/vList6"/>
    <dgm:cxn modelId="{B7FF45DC-AD73-4304-AB72-4ED30B77C1D2}" srcId="{EBF7A772-F51C-46DF-9490-CD01096620EC}" destId="{29826AC4-C200-4E00-A0F4-1694C32726A7}" srcOrd="2" destOrd="0" parTransId="{0A7DF547-5D41-4393-8D7A-47C58AC93AC2}" sibTransId="{F21F1446-68AF-4CCB-99BE-1151BC2912F2}"/>
    <dgm:cxn modelId="{1AB9DCCB-6041-4892-8C06-513738BEBF9D}" srcId="{C7490991-8AF7-4AB5-8AAC-5165F9CDC60E}" destId="{11EE2B82-8F7E-41D5-848D-F586360EA87E}" srcOrd="0" destOrd="0" parTransId="{1AA78988-6C29-4E0E-AA46-50D321374858}" sibTransId="{1C3D9422-E209-4BFB-871D-B77B405D1B0F}"/>
    <dgm:cxn modelId="{F728C4F7-22EF-48F6-9001-059743FF564C}" srcId="{29826AC4-C200-4E00-A0F4-1694C32726A7}" destId="{700A78A3-36B0-4D79-8B95-66956E230968}" srcOrd="0" destOrd="0" parTransId="{C8A62E45-8F37-4EDD-92FB-EBF5729E3C5E}" sibTransId="{4A75BAB3-2013-4FE7-A782-3CF973CCCC76}"/>
    <dgm:cxn modelId="{FF417567-49E0-4833-BA4A-9E96C8EB332C}" srcId="{8F794EA9-E7FC-450A-9770-CBB3C6F3E57C}" destId="{6E581166-5E68-4B50-840B-F54CB6FC9A53}" srcOrd="0" destOrd="0" parTransId="{1A70D525-D4F9-4097-B26E-465AF5FD9D6A}" sibTransId="{50CAB015-86DF-4EAB-964F-C38042F7371D}"/>
    <dgm:cxn modelId="{7C6B1C2F-3573-485F-8F28-0E0D1AFAB589}" srcId="{EBF7A772-F51C-46DF-9490-CD01096620EC}" destId="{C7490991-8AF7-4AB5-8AAC-5165F9CDC60E}" srcOrd="1" destOrd="0" parTransId="{2CC54E05-94A8-4D5A-AE49-1FEB76BD7CB3}" sibTransId="{08971437-1FAE-4F5A-B022-D9E519D31A81}"/>
    <dgm:cxn modelId="{2F39282B-8DBA-4F83-93AC-65E547142CE4}" type="presOf" srcId="{EBF7A772-F51C-46DF-9490-CD01096620EC}" destId="{CED13D17-EB0F-4A0C-816B-DB896FF754CD}" srcOrd="0" destOrd="0" presId="urn:microsoft.com/office/officeart/2005/8/layout/vList6"/>
    <dgm:cxn modelId="{0779BA99-BAE6-439C-8FF5-8531E3B1DF3C}" type="presOf" srcId="{6E581166-5E68-4B50-840B-F54CB6FC9A53}" destId="{998313AE-FD5F-449B-944B-D596F1B90698}" srcOrd="0" destOrd="0" presId="urn:microsoft.com/office/officeart/2005/8/layout/vList6"/>
    <dgm:cxn modelId="{94F8764C-D29E-47E5-8B0F-E3B74A3030E5}" srcId="{206E4E80-860D-4E2F-98BF-BA9D3D060545}" destId="{A9D4E921-B27A-451A-9192-ABE81826E787}" srcOrd="0" destOrd="0" parTransId="{F6BD5B0F-18AD-4CC4-8BA8-888301C19C95}" sibTransId="{1ACC5540-B676-40C1-8AD6-7F4C5326A580}"/>
    <dgm:cxn modelId="{2E791ABE-B0F0-423E-BA1D-A79A1AB94250}" type="presOf" srcId="{29826AC4-C200-4E00-A0F4-1694C32726A7}" destId="{EC93690F-C96A-467E-9E95-6DA8EAF9083C}" srcOrd="0" destOrd="0" presId="urn:microsoft.com/office/officeart/2005/8/layout/vList6"/>
    <dgm:cxn modelId="{C8AD12ED-C0AD-47B5-A334-0D3D74F3EA51}" srcId="{1D5D9463-80D4-4582-9A6A-EB8503DCF343}" destId="{1F0B1092-0A38-4AD7-9BD8-6876CC052AAA}" srcOrd="0" destOrd="0" parTransId="{91273AF2-1706-4BB2-8634-C8171E88499E}" sibTransId="{1D09161D-BFE9-48F4-83AC-16A501152258}"/>
    <dgm:cxn modelId="{A6D0BD07-1C0A-46AE-8229-5A74E81D2CC3}" type="presOf" srcId="{206E4E80-860D-4E2F-98BF-BA9D3D060545}" destId="{0BCAE408-9DE1-42EF-A9CF-1E1D9DC5990A}" srcOrd="0" destOrd="0" presId="urn:microsoft.com/office/officeart/2005/8/layout/vList6"/>
    <dgm:cxn modelId="{D25FA9A5-5F97-42FB-8E1F-FDC058DDF924}" srcId="{C7490991-8AF7-4AB5-8AAC-5165F9CDC60E}" destId="{AC2AFBFA-CDF7-4857-8C0E-043FA5C257AC}" srcOrd="1" destOrd="0" parTransId="{C8401ADE-22CB-4A40-8753-B20FD25E2056}" sibTransId="{237E8642-A224-4BDC-A4BD-0EE4DED8811D}"/>
    <dgm:cxn modelId="{FEF31DB5-3DC0-43F9-A56C-1E127055BFC3}" type="presOf" srcId="{F9526247-C27B-482B-A602-E3CA910026F5}" destId="{998313AE-FD5F-449B-944B-D596F1B90698}" srcOrd="0" destOrd="1" presId="urn:microsoft.com/office/officeart/2005/8/layout/vList6"/>
    <dgm:cxn modelId="{894EB010-B973-497F-93A7-3102F18AEF02}" type="presOf" srcId="{4BD9C211-649B-4F3B-9168-379818621B03}" destId="{66B736E9-C011-44E1-B670-C90BB82CA476}" srcOrd="0" destOrd="1" presId="urn:microsoft.com/office/officeart/2005/8/layout/vList6"/>
    <dgm:cxn modelId="{9D3BDA75-5A95-47C6-9904-DA254B2C499C}" type="presOf" srcId="{1D5D9463-80D4-4582-9A6A-EB8503DCF343}" destId="{C8775811-E177-4089-8D68-EEB05DBC6A25}" srcOrd="0" destOrd="0" presId="urn:microsoft.com/office/officeart/2005/8/layout/vList6"/>
    <dgm:cxn modelId="{E10118B0-A1E4-47E7-B74E-EBCA7C41B3DB}" type="presOf" srcId="{11EE2B82-8F7E-41D5-848D-F586360EA87E}" destId="{AA2ACE42-EFDF-4237-A0BC-64B154AE8A7F}" srcOrd="0" destOrd="0" presId="urn:microsoft.com/office/officeart/2005/8/layout/vList6"/>
    <dgm:cxn modelId="{97EFBDE6-60DF-4029-8451-FBD345395120}" type="presOf" srcId="{7EA851E6-FFD4-4407-96D8-B61896DFE1A6}" destId="{69389402-848E-4F08-86A8-D1C8FE7DBB06}" srcOrd="0" destOrd="1" presId="urn:microsoft.com/office/officeart/2005/8/layout/vList6"/>
    <dgm:cxn modelId="{132B2ECE-8721-41CB-A718-54484FB87DF7}" type="presOf" srcId="{C7490991-8AF7-4AB5-8AAC-5165F9CDC60E}" destId="{08161B26-EF74-4D67-A37A-4196BF6F7628}" srcOrd="0" destOrd="0" presId="urn:microsoft.com/office/officeart/2005/8/layout/vList6"/>
    <dgm:cxn modelId="{B4769582-17B2-4B77-94FA-5F1435F4D2F3}" srcId="{EBF7A772-F51C-46DF-9490-CD01096620EC}" destId="{8F794EA9-E7FC-450A-9770-CBB3C6F3E57C}" srcOrd="4" destOrd="0" parTransId="{DE4EAE0F-BD89-4213-B347-75908A4B587C}" sibTransId="{E817A5B4-A7D0-411E-B39B-BEC427AECED0}"/>
    <dgm:cxn modelId="{9456F64B-8D49-4E3D-B05B-B57BD9443BBE}" srcId="{29826AC4-C200-4E00-A0F4-1694C32726A7}" destId="{4BD9C211-649B-4F3B-9168-379818621B03}" srcOrd="1" destOrd="0" parTransId="{FEAA0598-69F2-4026-AABE-A3A202E199A5}" sibTransId="{E3F3E9C6-E39C-4C67-AD28-31BDED66E9B8}"/>
    <dgm:cxn modelId="{AF4EB05C-DD5A-465B-9A4E-E0E5012526FB}" srcId="{EBF7A772-F51C-46DF-9490-CD01096620EC}" destId="{206E4E80-860D-4E2F-98BF-BA9D3D060545}" srcOrd="3" destOrd="0" parTransId="{21D3359C-EB5A-4792-B4CC-75ADB8F69C59}" sibTransId="{E6A7A7B8-3872-43BF-90F6-23C475614B50}"/>
    <dgm:cxn modelId="{892DC510-F761-4B24-8001-1F7BEE00376A}" srcId="{8F794EA9-E7FC-450A-9770-CBB3C6F3E57C}" destId="{F9526247-C27B-482B-A602-E3CA910026F5}" srcOrd="1" destOrd="0" parTransId="{B340125A-EAC0-47B1-9D34-FDD6448C26E2}" sibTransId="{4CDF5259-2F31-4171-BB7D-213F5F25A0EF}"/>
    <dgm:cxn modelId="{EFF9528A-A38B-45A9-A724-B48DA9B2B207}" type="presOf" srcId="{8F794EA9-E7FC-450A-9770-CBB3C6F3E57C}" destId="{01A8BF39-D1C4-49A7-8005-9EE2B0A65003}" srcOrd="0" destOrd="0" presId="urn:microsoft.com/office/officeart/2005/8/layout/vList6"/>
    <dgm:cxn modelId="{C1B3BA07-7C24-46BF-9C1E-DCB01EC68FFB}" type="presParOf" srcId="{CED13D17-EB0F-4A0C-816B-DB896FF754CD}" destId="{60D3CEA1-C178-4AFD-937E-7F216FC36BC6}" srcOrd="0" destOrd="0" presId="urn:microsoft.com/office/officeart/2005/8/layout/vList6"/>
    <dgm:cxn modelId="{8D526ACE-3FFE-46F8-82D3-96BA6E7A5AB9}" type="presParOf" srcId="{60D3CEA1-C178-4AFD-937E-7F216FC36BC6}" destId="{C8775811-E177-4089-8D68-EEB05DBC6A25}" srcOrd="0" destOrd="0" presId="urn:microsoft.com/office/officeart/2005/8/layout/vList6"/>
    <dgm:cxn modelId="{4E663883-EDE1-4FC6-995B-DF2CBCAF70D5}" type="presParOf" srcId="{60D3CEA1-C178-4AFD-937E-7F216FC36BC6}" destId="{69389402-848E-4F08-86A8-D1C8FE7DBB06}" srcOrd="1" destOrd="0" presId="urn:microsoft.com/office/officeart/2005/8/layout/vList6"/>
    <dgm:cxn modelId="{AB819F8F-FFF1-43CB-B711-F3E79AEB758E}" type="presParOf" srcId="{CED13D17-EB0F-4A0C-816B-DB896FF754CD}" destId="{FBE8A52C-503B-484A-A7D1-EE22E56C14CA}" srcOrd="1" destOrd="0" presId="urn:microsoft.com/office/officeart/2005/8/layout/vList6"/>
    <dgm:cxn modelId="{740D8C3F-31FF-47BB-BD4C-BE55AE9BFC52}" type="presParOf" srcId="{CED13D17-EB0F-4A0C-816B-DB896FF754CD}" destId="{AF526594-A414-465B-B6C0-D743AD8E4197}" srcOrd="2" destOrd="0" presId="urn:microsoft.com/office/officeart/2005/8/layout/vList6"/>
    <dgm:cxn modelId="{2A809427-DE53-4F89-9A4C-F51B54B88740}" type="presParOf" srcId="{AF526594-A414-465B-B6C0-D743AD8E4197}" destId="{08161B26-EF74-4D67-A37A-4196BF6F7628}" srcOrd="0" destOrd="0" presId="urn:microsoft.com/office/officeart/2005/8/layout/vList6"/>
    <dgm:cxn modelId="{E2BCB6E7-66E4-4F59-B80B-719E50D69A3D}" type="presParOf" srcId="{AF526594-A414-465B-B6C0-D743AD8E4197}" destId="{AA2ACE42-EFDF-4237-A0BC-64B154AE8A7F}" srcOrd="1" destOrd="0" presId="urn:microsoft.com/office/officeart/2005/8/layout/vList6"/>
    <dgm:cxn modelId="{E4E343F9-2EA3-4269-9624-19BBF840EEC3}" type="presParOf" srcId="{CED13D17-EB0F-4A0C-816B-DB896FF754CD}" destId="{929C3D36-32A4-452A-9089-FE14F96BB030}" srcOrd="3" destOrd="0" presId="urn:microsoft.com/office/officeart/2005/8/layout/vList6"/>
    <dgm:cxn modelId="{706C545B-1C3D-4946-869B-B7F106C91200}" type="presParOf" srcId="{CED13D17-EB0F-4A0C-816B-DB896FF754CD}" destId="{A27107EC-9D06-436E-88D5-2096CF72CC30}" srcOrd="4" destOrd="0" presId="urn:microsoft.com/office/officeart/2005/8/layout/vList6"/>
    <dgm:cxn modelId="{2BF30A75-A5DC-40D6-9DCE-80180052025C}" type="presParOf" srcId="{A27107EC-9D06-436E-88D5-2096CF72CC30}" destId="{EC93690F-C96A-467E-9E95-6DA8EAF9083C}" srcOrd="0" destOrd="0" presId="urn:microsoft.com/office/officeart/2005/8/layout/vList6"/>
    <dgm:cxn modelId="{625EE76E-D5AB-40A6-BEF5-366BA8316477}" type="presParOf" srcId="{A27107EC-9D06-436E-88D5-2096CF72CC30}" destId="{66B736E9-C011-44E1-B670-C90BB82CA476}" srcOrd="1" destOrd="0" presId="urn:microsoft.com/office/officeart/2005/8/layout/vList6"/>
    <dgm:cxn modelId="{B5CF3B07-B497-418A-A2A1-8BB17A559705}" type="presParOf" srcId="{CED13D17-EB0F-4A0C-816B-DB896FF754CD}" destId="{6D5AE4A3-F6F1-4DD3-B7CD-9A26D0711B3B}" srcOrd="5" destOrd="0" presId="urn:microsoft.com/office/officeart/2005/8/layout/vList6"/>
    <dgm:cxn modelId="{0F02E312-FB2E-4C4C-B0B0-EA89D2316C0A}" type="presParOf" srcId="{CED13D17-EB0F-4A0C-816B-DB896FF754CD}" destId="{AFBDC475-2A39-43A7-8ACD-BC3906288D30}" srcOrd="6" destOrd="0" presId="urn:microsoft.com/office/officeart/2005/8/layout/vList6"/>
    <dgm:cxn modelId="{44142391-9033-4729-9C0B-2FEB5D936ECD}" type="presParOf" srcId="{AFBDC475-2A39-43A7-8ACD-BC3906288D30}" destId="{0BCAE408-9DE1-42EF-A9CF-1E1D9DC5990A}" srcOrd="0" destOrd="0" presId="urn:microsoft.com/office/officeart/2005/8/layout/vList6"/>
    <dgm:cxn modelId="{85606F98-5A10-43C5-90BC-B0138CEDE487}" type="presParOf" srcId="{AFBDC475-2A39-43A7-8ACD-BC3906288D30}" destId="{95105A06-DEF7-4F91-9EDC-979488DA6B9C}" srcOrd="1" destOrd="0" presId="urn:microsoft.com/office/officeart/2005/8/layout/vList6"/>
    <dgm:cxn modelId="{484C95CF-93A4-4E29-82EF-646CEE647BFE}" type="presParOf" srcId="{CED13D17-EB0F-4A0C-816B-DB896FF754CD}" destId="{53EB7454-8349-4007-AFD8-46EDB76F0796}" srcOrd="7" destOrd="0" presId="urn:microsoft.com/office/officeart/2005/8/layout/vList6"/>
    <dgm:cxn modelId="{8E654773-20C6-4D09-9EDF-7FCCC29F418F}" type="presParOf" srcId="{CED13D17-EB0F-4A0C-816B-DB896FF754CD}" destId="{CFCF2E5A-AAE9-49A9-92B6-E8F1F8F82549}" srcOrd="8" destOrd="0" presId="urn:microsoft.com/office/officeart/2005/8/layout/vList6"/>
    <dgm:cxn modelId="{771475EB-CBA9-4D0A-9788-98920CD25DED}" type="presParOf" srcId="{CFCF2E5A-AAE9-49A9-92B6-E8F1F8F82549}" destId="{01A8BF39-D1C4-49A7-8005-9EE2B0A65003}" srcOrd="0" destOrd="0" presId="urn:microsoft.com/office/officeart/2005/8/layout/vList6"/>
    <dgm:cxn modelId="{26696126-B840-4466-B0C9-10A7021057A9}" type="presParOf" srcId="{CFCF2E5A-AAE9-49A9-92B6-E8F1F8F82549}" destId="{998313AE-FD5F-449B-944B-D596F1B90698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AAB084-244E-4369-A2A4-E28417CFB4BB}" type="doc">
      <dgm:prSet loTypeId="urn:microsoft.com/office/officeart/2005/8/layout/balance1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DFFED4D-E43D-4A4B-B4DD-2BF80C437DF8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Multi-Tier Architecture</a:t>
          </a:r>
          <a:endParaRPr lang="en-US" sz="14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D9345CA-9DF9-4C70-8775-59AF89620F45}" type="parTrans" cxnId="{3F95BC09-A514-4124-9B4F-A266676C8901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85AE21-F58C-44FF-9034-722E407C349A}" type="sibTrans" cxnId="{3F95BC09-A514-4124-9B4F-A266676C8901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7AB853D-85C9-4CBA-8DC0-963DDC6833AD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better Bandwidth when vertically scaled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E690FFD-6F8B-427A-96E6-914ECAF8C889}" type="parTrans" cxnId="{3279014C-8A27-4D2D-9756-401794BF1359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CBD97-B155-4954-8529-AF1F702219E9}" type="sibTrans" cxnId="{3279014C-8A27-4D2D-9756-401794BF1359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F6ED5B-D06A-4811-BB7A-4E3A8FF7131B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smtClean="0">
              <a:latin typeface="Times New Roman" panose="02020603050405020304" pitchFamily="18" charset="0"/>
              <a:cs typeface="Times New Roman" panose="02020603050405020304" pitchFamily="18" charset="0"/>
            </a:rPr>
            <a:t>Higher Average Delay 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5D619E-D69B-4C11-B7D9-5F93897D7DD0}" type="parTrans" cxnId="{D8406B31-0DA5-4D11-8BF3-76C7A830F755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F3E919D-99A6-414A-9AD6-5FE645053EFF}" type="sibTrans" cxnId="{D8406B31-0DA5-4D11-8BF3-76C7A830F755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79F4B67-24F8-40A1-A036-170C94D0CA4E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Fat-Tree Architecture</a:t>
          </a:r>
          <a:endParaRPr lang="en-US" sz="14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B1E739-E361-4FA5-A1C3-1E2D77E4C68B}" type="parTrans" cxnId="{5D13809F-FDC2-4BE5-B746-B032862C07E7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C231159-3ED3-468E-94A9-F77594C2BA0D}" type="sibTrans" cxnId="{5D13809F-FDC2-4BE5-B746-B032862C07E7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A0F6DE6-630B-4C0B-88AF-480C7BFC7516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lower delay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53DD20-6EF9-446A-BB71-2BCD70F97C15}" type="parTrans" cxnId="{BB60AE42-19C0-4C56-BEA4-4AA995C24AF9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5A306D-5377-4927-B9C7-51BD9984EA3A}" type="sibTrans" cxnId="{BB60AE42-19C0-4C56-BEA4-4AA995C24AF9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0DF3589-E3C5-4CAD-AB74-94985913CC12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number of switches increases network complexity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41C7D8-EB28-4067-943F-190504B0FCEA}" type="parTrans" cxnId="{30C2CF37-01C2-4A5B-BB39-FFFFCBA2BC8D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FD799D1-8675-4A68-96BF-8D7F3C844C00}" type="sibTrans" cxnId="{30C2CF37-01C2-4A5B-BB39-FFFFCBA2BC8D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D3919E8-F8FE-412A-B124-F6F86DD41E1E}">
      <dgm:prSet phldrT="[Text]" custT="1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en-US" sz="1400" b="1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less bandwidth when scaled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8BE8F8-1442-4052-8FCB-54F6A89559EB}" type="sibTrans" cxnId="{4BFE6556-208E-4F96-B483-E20D5A2C9D3F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234F44F-4D33-4CD7-9650-5AC7DA912595}" type="parTrans" cxnId="{4BFE6556-208E-4F96-B483-E20D5A2C9D3F}">
      <dgm:prSet/>
      <dgm:spPr/>
      <dgm:t>
        <a:bodyPr/>
        <a:lstStyle/>
        <a:p>
          <a:endParaRPr lang="en-US" sz="1400" b="1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B18ED7C-78C9-4F55-BD3C-697C3ACBE205}" type="pres">
      <dgm:prSet presAssocID="{86AAB084-244E-4369-A2A4-E28417CFB4BB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48A0C41-9C9B-4A24-8EAA-A7ECE729A922}" type="pres">
      <dgm:prSet presAssocID="{86AAB084-244E-4369-A2A4-E28417CFB4BB}" presName="dummyMaxCanvas" presStyleCnt="0"/>
      <dgm:spPr/>
    </dgm:pt>
    <dgm:pt modelId="{0E70C3CA-5894-4E41-864C-AFD4D65F7B14}" type="pres">
      <dgm:prSet presAssocID="{86AAB084-244E-4369-A2A4-E28417CFB4BB}" presName="parentComposite" presStyleCnt="0"/>
      <dgm:spPr/>
    </dgm:pt>
    <dgm:pt modelId="{0D6ED8DA-9A69-4E09-A1A0-B32EABA084E5}" type="pres">
      <dgm:prSet presAssocID="{86AAB084-244E-4369-A2A4-E28417CFB4BB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B87CEF07-8784-453C-A784-7D891969A4E2}" type="pres">
      <dgm:prSet presAssocID="{86AAB084-244E-4369-A2A4-E28417CFB4BB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57505A4D-8FF4-4DA5-9DEC-CCFC6E37EAE2}" type="pres">
      <dgm:prSet presAssocID="{86AAB084-244E-4369-A2A4-E28417CFB4BB}" presName="childrenComposite" presStyleCnt="0"/>
      <dgm:spPr/>
    </dgm:pt>
    <dgm:pt modelId="{9DF3E3C2-A199-48C3-8FD0-66B42CC54CF1}" type="pres">
      <dgm:prSet presAssocID="{86AAB084-244E-4369-A2A4-E28417CFB4BB}" presName="dummyMaxCanvas_ChildArea" presStyleCnt="0"/>
      <dgm:spPr/>
    </dgm:pt>
    <dgm:pt modelId="{1F831A96-2C35-4714-9BEB-810896A31428}" type="pres">
      <dgm:prSet presAssocID="{86AAB084-244E-4369-A2A4-E28417CFB4BB}" presName="fulcrum" presStyleLbl="alignAccFollowNode1" presStyleIdx="2" presStyleCnt="4"/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AEAE2B8-998A-409E-839A-74CF77C66A15}" type="pres">
      <dgm:prSet presAssocID="{86AAB084-244E-4369-A2A4-E28417CFB4BB}" presName="balance_23" presStyleLbl="alignAccFollowNode1" presStyleIdx="3" presStyleCnt="4">
        <dgm:presLayoutVars>
          <dgm:bulletEnabled val="1"/>
        </dgm:presLayoutVars>
      </dgm:prSet>
      <dgm:spPr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</dgm:pt>
    <dgm:pt modelId="{52B4133F-5D3F-41FA-9408-0935FF212C3F}" type="pres">
      <dgm:prSet presAssocID="{86AAB084-244E-4369-A2A4-E28417CFB4BB}" presName="right_23_1" presStyleLbl="node1" presStyleIdx="0" presStyleCnt="5" custLinFactNeighborX="-2802" custLinFactNeighborY="-935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A70D66-A258-48C0-8851-350A81A5B0F8}" type="pres">
      <dgm:prSet presAssocID="{86AAB084-244E-4369-A2A4-E28417CFB4BB}" presName="right_23_2" presStyleLbl="node1" presStyleIdx="1" presStyleCnt="5" custLinFactNeighborX="-2801" custLinFactNeighborY="-926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6385FC-068E-460B-A923-59D47198F93B}" type="pres">
      <dgm:prSet presAssocID="{86AAB084-244E-4369-A2A4-E28417CFB4BB}" presName="right_23_3" presStyleLbl="node1" presStyleIdx="2" presStyleCnt="5" custLinFactY="88076" custLinFactNeighborX="-11208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06C6F3-AE5F-46BB-BC98-00B34E3AD799}" type="pres">
      <dgm:prSet presAssocID="{86AAB084-244E-4369-A2A4-E28417CFB4BB}" presName="left_23_1" presStyleLbl="node1" presStyleIdx="3" presStyleCnt="5" custLinFactNeighborX="5137" custLinFactNeighborY="-8818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E0A99B-3B0E-46E0-98CF-493908C854F5}" type="pres">
      <dgm:prSet presAssocID="{86AAB084-244E-4369-A2A4-E28417CFB4BB}" presName="left_23_2" presStyleLbl="node1" presStyleIdx="4" presStyleCnt="5" custLinFactNeighborX="-2802" custLinFactNeighborY="962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B007407-87EF-41A6-A2F6-CFDB11407AB3}" type="presOf" srcId="{3D3919E8-F8FE-412A-B124-F6F86DD41E1E}" destId="{52B4133F-5D3F-41FA-9408-0935FF212C3F}" srcOrd="0" destOrd="0" presId="urn:microsoft.com/office/officeart/2005/8/layout/balance1"/>
    <dgm:cxn modelId="{B2B8CE21-C9B7-4349-A995-C62521324560}" type="presOf" srcId="{07AB853D-85C9-4CBA-8DC0-963DDC6833AD}" destId="{1006C6F3-AE5F-46BB-BC98-00B34E3AD799}" srcOrd="0" destOrd="0" presId="urn:microsoft.com/office/officeart/2005/8/layout/balance1"/>
    <dgm:cxn modelId="{5D13809F-FDC2-4BE5-B746-B032862C07E7}" srcId="{86AAB084-244E-4369-A2A4-E28417CFB4BB}" destId="{579F4B67-24F8-40A1-A036-170C94D0CA4E}" srcOrd="1" destOrd="0" parTransId="{A0B1E739-E361-4FA5-A1C3-1E2D77E4C68B}" sibTransId="{BC231159-3ED3-468E-94A9-F77594C2BA0D}"/>
    <dgm:cxn modelId="{F9D766BC-8584-4EC9-87D1-D47BD32B9DF4}" type="presOf" srcId="{DDF6ED5B-D06A-4811-BB7A-4E3A8FF7131B}" destId="{05E0A99B-3B0E-46E0-98CF-493908C854F5}" srcOrd="0" destOrd="0" presId="urn:microsoft.com/office/officeart/2005/8/layout/balance1"/>
    <dgm:cxn modelId="{BF878167-0F30-4FA0-B305-C6B7FEFACB4E}" type="presOf" srcId="{1DFFED4D-E43D-4A4B-B4DD-2BF80C437DF8}" destId="{0D6ED8DA-9A69-4E09-A1A0-B32EABA084E5}" srcOrd="0" destOrd="0" presId="urn:microsoft.com/office/officeart/2005/8/layout/balance1"/>
    <dgm:cxn modelId="{A1C7D9B0-B5B8-4E41-AC49-1A2015FAC3D7}" type="presOf" srcId="{B0DF3589-E3C5-4CAD-AB74-94985913CC12}" destId="{116385FC-068E-460B-A923-59D47198F93B}" srcOrd="0" destOrd="0" presId="urn:microsoft.com/office/officeart/2005/8/layout/balance1"/>
    <dgm:cxn modelId="{BB60AE42-19C0-4C56-BEA4-4AA995C24AF9}" srcId="{579F4B67-24F8-40A1-A036-170C94D0CA4E}" destId="{4A0F6DE6-630B-4C0B-88AF-480C7BFC7516}" srcOrd="1" destOrd="0" parTransId="{CC53DD20-6EF9-446A-BB71-2BCD70F97C15}" sibTransId="{FC5A306D-5377-4927-B9C7-51BD9984EA3A}"/>
    <dgm:cxn modelId="{3F95BC09-A514-4124-9B4F-A266676C8901}" srcId="{86AAB084-244E-4369-A2A4-E28417CFB4BB}" destId="{1DFFED4D-E43D-4A4B-B4DD-2BF80C437DF8}" srcOrd="0" destOrd="0" parTransId="{5D9345CA-9DF9-4C70-8775-59AF89620F45}" sibTransId="{F085AE21-F58C-44FF-9034-722E407C349A}"/>
    <dgm:cxn modelId="{020C4FC3-125E-46A3-BEDF-D07245C20E04}" type="presOf" srcId="{4A0F6DE6-630B-4C0B-88AF-480C7BFC7516}" destId="{E5A70D66-A258-48C0-8851-350A81A5B0F8}" srcOrd="0" destOrd="0" presId="urn:microsoft.com/office/officeart/2005/8/layout/balance1"/>
    <dgm:cxn modelId="{5470F259-B97D-494E-A141-C2DA1C93C9AB}" type="presOf" srcId="{579F4B67-24F8-40A1-A036-170C94D0CA4E}" destId="{B87CEF07-8784-453C-A784-7D891969A4E2}" srcOrd="0" destOrd="0" presId="urn:microsoft.com/office/officeart/2005/8/layout/balance1"/>
    <dgm:cxn modelId="{3279014C-8A27-4D2D-9756-401794BF1359}" srcId="{1DFFED4D-E43D-4A4B-B4DD-2BF80C437DF8}" destId="{07AB853D-85C9-4CBA-8DC0-963DDC6833AD}" srcOrd="0" destOrd="0" parTransId="{9E690FFD-6F8B-427A-96E6-914ECAF8C889}" sibTransId="{912CBD97-B155-4954-8529-AF1F702219E9}"/>
    <dgm:cxn modelId="{465B178E-6BC7-402F-8C6A-55C84EC30DB8}" type="presOf" srcId="{86AAB084-244E-4369-A2A4-E28417CFB4BB}" destId="{6B18ED7C-78C9-4F55-BD3C-697C3ACBE205}" srcOrd="0" destOrd="0" presId="urn:microsoft.com/office/officeart/2005/8/layout/balance1"/>
    <dgm:cxn modelId="{30C2CF37-01C2-4A5B-BB39-FFFFCBA2BC8D}" srcId="{579F4B67-24F8-40A1-A036-170C94D0CA4E}" destId="{B0DF3589-E3C5-4CAD-AB74-94985913CC12}" srcOrd="2" destOrd="0" parTransId="{4241C7D8-EB28-4067-943F-190504B0FCEA}" sibTransId="{3FD799D1-8675-4A68-96BF-8D7F3C844C00}"/>
    <dgm:cxn modelId="{D8406B31-0DA5-4D11-8BF3-76C7A830F755}" srcId="{1DFFED4D-E43D-4A4B-B4DD-2BF80C437DF8}" destId="{DDF6ED5B-D06A-4811-BB7A-4E3A8FF7131B}" srcOrd="1" destOrd="0" parTransId="{675D619E-D69B-4C11-B7D9-5F93897D7DD0}" sibTransId="{FF3E919D-99A6-414A-9AD6-5FE645053EFF}"/>
    <dgm:cxn modelId="{4BFE6556-208E-4F96-B483-E20D5A2C9D3F}" srcId="{579F4B67-24F8-40A1-A036-170C94D0CA4E}" destId="{3D3919E8-F8FE-412A-B124-F6F86DD41E1E}" srcOrd="0" destOrd="0" parTransId="{D234F44F-4D33-4CD7-9650-5AC7DA912595}" sibTransId="{848BE8F8-1442-4052-8FCB-54F6A89559EB}"/>
    <dgm:cxn modelId="{0C8004CD-6A1D-4C0B-92E1-76B609C4519B}" type="presParOf" srcId="{6B18ED7C-78C9-4F55-BD3C-697C3ACBE205}" destId="{448A0C41-9C9B-4A24-8EAA-A7ECE729A922}" srcOrd="0" destOrd="0" presId="urn:microsoft.com/office/officeart/2005/8/layout/balance1"/>
    <dgm:cxn modelId="{1150BADD-B28C-418B-ABAF-6AEF4D5DAB5C}" type="presParOf" srcId="{6B18ED7C-78C9-4F55-BD3C-697C3ACBE205}" destId="{0E70C3CA-5894-4E41-864C-AFD4D65F7B14}" srcOrd="1" destOrd="0" presId="urn:microsoft.com/office/officeart/2005/8/layout/balance1"/>
    <dgm:cxn modelId="{77432EF9-206D-4CAE-8B2C-88FE124DA451}" type="presParOf" srcId="{0E70C3CA-5894-4E41-864C-AFD4D65F7B14}" destId="{0D6ED8DA-9A69-4E09-A1A0-B32EABA084E5}" srcOrd="0" destOrd="0" presId="urn:microsoft.com/office/officeart/2005/8/layout/balance1"/>
    <dgm:cxn modelId="{13D4F66A-3E76-4264-855A-368E3B8483DF}" type="presParOf" srcId="{0E70C3CA-5894-4E41-864C-AFD4D65F7B14}" destId="{B87CEF07-8784-453C-A784-7D891969A4E2}" srcOrd="1" destOrd="0" presId="urn:microsoft.com/office/officeart/2005/8/layout/balance1"/>
    <dgm:cxn modelId="{D24FBF5A-3257-4878-8DD0-A9896E53B1FD}" type="presParOf" srcId="{6B18ED7C-78C9-4F55-BD3C-697C3ACBE205}" destId="{57505A4D-8FF4-4DA5-9DEC-CCFC6E37EAE2}" srcOrd="2" destOrd="0" presId="urn:microsoft.com/office/officeart/2005/8/layout/balance1"/>
    <dgm:cxn modelId="{C511D0AB-2AD9-4ED3-A210-8834715F626B}" type="presParOf" srcId="{57505A4D-8FF4-4DA5-9DEC-CCFC6E37EAE2}" destId="{9DF3E3C2-A199-48C3-8FD0-66B42CC54CF1}" srcOrd="0" destOrd="0" presId="urn:microsoft.com/office/officeart/2005/8/layout/balance1"/>
    <dgm:cxn modelId="{BB1EE5C4-5963-4D76-8A65-41B23FE2118B}" type="presParOf" srcId="{57505A4D-8FF4-4DA5-9DEC-CCFC6E37EAE2}" destId="{1F831A96-2C35-4714-9BEB-810896A31428}" srcOrd="1" destOrd="0" presId="urn:microsoft.com/office/officeart/2005/8/layout/balance1"/>
    <dgm:cxn modelId="{7921D6A0-6C29-4320-842C-FCFED6C18D86}" type="presParOf" srcId="{57505A4D-8FF4-4DA5-9DEC-CCFC6E37EAE2}" destId="{5AEAE2B8-998A-409E-839A-74CF77C66A15}" srcOrd="2" destOrd="0" presId="urn:microsoft.com/office/officeart/2005/8/layout/balance1"/>
    <dgm:cxn modelId="{60C8FC46-D0F8-4BF4-A8B9-7C9FA4C2EABF}" type="presParOf" srcId="{57505A4D-8FF4-4DA5-9DEC-CCFC6E37EAE2}" destId="{52B4133F-5D3F-41FA-9408-0935FF212C3F}" srcOrd="3" destOrd="0" presId="urn:microsoft.com/office/officeart/2005/8/layout/balance1"/>
    <dgm:cxn modelId="{FA79AC31-F6FF-4FBF-9D10-51D0AB62F4CC}" type="presParOf" srcId="{57505A4D-8FF4-4DA5-9DEC-CCFC6E37EAE2}" destId="{E5A70D66-A258-48C0-8851-350A81A5B0F8}" srcOrd="4" destOrd="0" presId="urn:microsoft.com/office/officeart/2005/8/layout/balance1"/>
    <dgm:cxn modelId="{D89D8D21-EC72-4415-9C98-7939E08D2552}" type="presParOf" srcId="{57505A4D-8FF4-4DA5-9DEC-CCFC6E37EAE2}" destId="{116385FC-068E-460B-A923-59D47198F93B}" srcOrd="5" destOrd="0" presId="urn:microsoft.com/office/officeart/2005/8/layout/balance1"/>
    <dgm:cxn modelId="{D793747C-281A-4AB8-A93D-CD1835D75A6B}" type="presParOf" srcId="{57505A4D-8FF4-4DA5-9DEC-CCFC6E37EAE2}" destId="{1006C6F3-AE5F-46BB-BC98-00B34E3AD799}" srcOrd="6" destOrd="0" presId="urn:microsoft.com/office/officeart/2005/8/layout/balance1"/>
    <dgm:cxn modelId="{527751BE-9A59-443D-A4FB-2C52A4392539}" type="presParOf" srcId="{57505A4D-8FF4-4DA5-9DEC-CCFC6E37EAE2}" destId="{05E0A99B-3B0E-46E0-98CF-493908C854F5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389402-848E-4F08-86A8-D1C8FE7DBB06}">
      <dsp:nvSpPr>
        <dsp:cNvPr id="0" name=""/>
        <dsp:cNvSpPr/>
      </dsp:nvSpPr>
      <dsp:spPr>
        <a:xfrm>
          <a:off x="3596385" y="1732"/>
          <a:ext cx="5394578" cy="9379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need for data availability and better performance 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To Enable large storage domain and faster network switching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96385" y="118981"/>
        <a:ext cx="5042832" cy="703492"/>
      </dsp:txXfrm>
    </dsp:sp>
    <dsp:sp modelId="{C8775811-E177-4089-8D68-EEB05DBC6A25}">
      <dsp:nvSpPr>
        <dsp:cNvPr id="0" name=""/>
        <dsp:cNvSpPr/>
      </dsp:nvSpPr>
      <dsp:spPr>
        <a:xfrm>
          <a:off x="0" y="1488"/>
          <a:ext cx="3596385" cy="9379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Need for Data Center Network</a:t>
          </a:r>
          <a:endParaRPr lang="en-US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89" y="47277"/>
        <a:ext cx="3504807" cy="846412"/>
      </dsp:txXfrm>
    </dsp:sp>
    <dsp:sp modelId="{AA2ACE42-EFDF-4237-A0BC-64B154AE8A7F}">
      <dsp:nvSpPr>
        <dsp:cNvPr id="0" name=""/>
        <dsp:cNvSpPr/>
      </dsp:nvSpPr>
      <dsp:spPr>
        <a:xfrm>
          <a:off x="3596385" y="1033521"/>
          <a:ext cx="5394578" cy="9379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 collection of storage and network devices connected over a communication channel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A Network which provides a virtualized environment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96385" y="1150770"/>
        <a:ext cx="5042832" cy="703492"/>
      </dsp:txXfrm>
    </dsp:sp>
    <dsp:sp modelId="{08161B26-EF74-4D67-A37A-4196BF6F7628}">
      <dsp:nvSpPr>
        <dsp:cNvPr id="0" name=""/>
        <dsp:cNvSpPr/>
      </dsp:nvSpPr>
      <dsp:spPr>
        <a:xfrm>
          <a:off x="0" y="1033521"/>
          <a:ext cx="3596385" cy="93799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What is a Data Center Network</a:t>
          </a:r>
          <a:endParaRPr lang="en-US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89" y="1079310"/>
        <a:ext cx="3504807" cy="846412"/>
      </dsp:txXfrm>
    </dsp:sp>
    <dsp:sp modelId="{66B736E9-C011-44E1-B670-C90BB82CA476}">
      <dsp:nvSpPr>
        <dsp:cNvPr id="0" name=""/>
        <dsp:cNvSpPr/>
      </dsp:nvSpPr>
      <dsp:spPr>
        <a:xfrm>
          <a:off x="3596385" y="2065311"/>
          <a:ext cx="5394578" cy="9379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Maximizing flexibility, increasing design life cycle 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Decreasing cost of the network and latency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96385" y="2182560"/>
        <a:ext cx="5042832" cy="703492"/>
      </dsp:txXfrm>
    </dsp:sp>
    <dsp:sp modelId="{EC93690F-C96A-467E-9E95-6DA8EAF9083C}">
      <dsp:nvSpPr>
        <dsp:cNvPr id="0" name=""/>
        <dsp:cNvSpPr/>
      </dsp:nvSpPr>
      <dsp:spPr>
        <a:xfrm>
          <a:off x="0" y="2065311"/>
          <a:ext cx="3596385" cy="9379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Need for a Scalable network</a:t>
          </a:r>
          <a:endParaRPr lang="en-US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89" y="2111100"/>
        <a:ext cx="3504807" cy="846412"/>
      </dsp:txXfrm>
    </dsp:sp>
    <dsp:sp modelId="{95105A06-DEF7-4F91-9EDC-979488DA6B9C}">
      <dsp:nvSpPr>
        <dsp:cNvPr id="0" name=""/>
        <dsp:cNvSpPr/>
      </dsp:nvSpPr>
      <dsp:spPr>
        <a:xfrm>
          <a:off x="3596385" y="3097100"/>
          <a:ext cx="5394578" cy="9379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processing delays, physical switching requirements due to control and data operating in parallel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96385" y="3214349"/>
        <a:ext cx="5042832" cy="703492"/>
      </dsp:txXfrm>
    </dsp:sp>
    <dsp:sp modelId="{0BCAE408-9DE1-42EF-A9CF-1E1D9DC5990A}">
      <dsp:nvSpPr>
        <dsp:cNvPr id="0" name=""/>
        <dsp:cNvSpPr/>
      </dsp:nvSpPr>
      <dsp:spPr>
        <a:xfrm>
          <a:off x="0" y="3097100"/>
          <a:ext cx="3596385" cy="93799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Need for a Software defined Control</a:t>
          </a:r>
          <a:endParaRPr lang="en-US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89" y="3142889"/>
        <a:ext cx="3504807" cy="846412"/>
      </dsp:txXfrm>
    </dsp:sp>
    <dsp:sp modelId="{998313AE-FD5F-449B-944B-D596F1B90698}">
      <dsp:nvSpPr>
        <dsp:cNvPr id="0" name=""/>
        <dsp:cNvSpPr/>
      </dsp:nvSpPr>
      <dsp:spPr>
        <a:xfrm>
          <a:off x="3596385" y="4128890"/>
          <a:ext cx="5394578" cy="937990"/>
        </a:xfrm>
        <a:prstGeom prst="rightArrow">
          <a:avLst>
            <a:gd name="adj1" fmla="val 75000"/>
            <a:gd name="adj2" fmla="val 5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Decoupled control logic from data plane which shifts the control on network to a centralized controller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Decreases the physical management costs and improves operational flexibility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96385" y="4246139"/>
        <a:ext cx="5042832" cy="703492"/>
      </dsp:txXfrm>
    </dsp:sp>
    <dsp:sp modelId="{01A8BF39-D1C4-49A7-8005-9EE2B0A65003}">
      <dsp:nvSpPr>
        <dsp:cNvPr id="0" name=""/>
        <dsp:cNvSpPr/>
      </dsp:nvSpPr>
      <dsp:spPr>
        <a:xfrm>
          <a:off x="0" y="4128890"/>
          <a:ext cx="3596385" cy="93799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Software Defined Networking</a:t>
          </a:r>
          <a:endParaRPr lang="en-US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89" y="4174679"/>
        <a:ext cx="3504807" cy="846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ED8DA-9A69-4E09-A1A0-B32EABA084E5}">
      <dsp:nvSpPr>
        <dsp:cNvPr id="0" name=""/>
        <dsp:cNvSpPr/>
      </dsp:nvSpPr>
      <dsp:spPr>
        <a:xfrm>
          <a:off x="2525144" y="0"/>
          <a:ext cx="1642451" cy="91247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Multi-Tier Architecture</a:t>
          </a:r>
          <a:endParaRPr lang="en-US" sz="14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551869" y="26725"/>
        <a:ext cx="1589001" cy="859023"/>
      </dsp:txXfrm>
    </dsp:sp>
    <dsp:sp modelId="{B87CEF07-8784-453C-A784-7D891969A4E2}">
      <dsp:nvSpPr>
        <dsp:cNvPr id="0" name=""/>
        <dsp:cNvSpPr/>
      </dsp:nvSpPr>
      <dsp:spPr>
        <a:xfrm>
          <a:off x="4897574" y="0"/>
          <a:ext cx="1642451" cy="912473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Fat-Tree Architecture</a:t>
          </a:r>
          <a:endParaRPr lang="en-US" sz="14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24299" y="26725"/>
        <a:ext cx="1589001" cy="859023"/>
      </dsp:txXfrm>
    </dsp:sp>
    <dsp:sp modelId="{1F831A96-2C35-4714-9BEB-810896A31428}">
      <dsp:nvSpPr>
        <dsp:cNvPr id="0" name=""/>
        <dsp:cNvSpPr/>
      </dsp:nvSpPr>
      <dsp:spPr>
        <a:xfrm>
          <a:off x="4190408" y="3878010"/>
          <a:ext cx="684354" cy="684354"/>
        </a:xfrm>
        <a:prstGeom prst="triangle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EAE2B8-998A-409E-839A-74CF77C66A15}">
      <dsp:nvSpPr>
        <dsp:cNvPr id="0" name=""/>
        <dsp:cNvSpPr/>
      </dsp:nvSpPr>
      <dsp:spPr>
        <a:xfrm rot="240000">
          <a:off x="2478894" y="3584756"/>
          <a:ext cx="4107382" cy="28721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B4133F-5D3F-41FA-9408-0935FF212C3F}">
      <dsp:nvSpPr>
        <dsp:cNvPr id="0" name=""/>
        <dsp:cNvSpPr/>
      </dsp:nvSpPr>
      <dsp:spPr>
        <a:xfrm rot="240000">
          <a:off x="4897720" y="2046838"/>
          <a:ext cx="1638806" cy="7635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less bandwidth when scaled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34992" y="2084110"/>
        <a:ext cx="1564262" cy="688972"/>
      </dsp:txXfrm>
    </dsp:sp>
    <dsp:sp modelId="{E5A70D66-A258-48C0-8851-350A81A5B0F8}">
      <dsp:nvSpPr>
        <dsp:cNvPr id="0" name=""/>
        <dsp:cNvSpPr/>
      </dsp:nvSpPr>
      <dsp:spPr>
        <a:xfrm rot="240000">
          <a:off x="4957048" y="1233497"/>
          <a:ext cx="1638806" cy="7635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lower delay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94320" y="1270769"/>
        <a:ext cx="1564262" cy="688972"/>
      </dsp:txXfrm>
    </dsp:sp>
    <dsp:sp modelId="{116385FC-068E-460B-A923-59D47198F93B}">
      <dsp:nvSpPr>
        <dsp:cNvPr id="0" name=""/>
        <dsp:cNvSpPr/>
      </dsp:nvSpPr>
      <dsp:spPr>
        <a:xfrm rot="240000">
          <a:off x="4874442" y="2889940"/>
          <a:ext cx="1638806" cy="76351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Increased number of switches increases network complexity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11714" y="2927212"/>
        <a:ext cx="1564262" cy="688972"/>
      </dsp:txXfrm>
    </dsp:sp>
    <dsp:sp modelId="{1006C6F3-AE5F-46BB-BC98-00B34E3AD799}">
      <dsp:nvSpPr>
        <dsp:cNvPr id="0" name=""/>
        <dsp:cNvSpPr/>
      </dsp:nvSpPr>
      <dsp:spPr>
        <a:xfrm rot="240000">
          <a:off x="2682119" y="1929887"/>
          <a:ext cx="1638806" cy="76351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Offers better Bandwidth when vertically scaled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19391" y="1967159"/>
        <a:ext cx="1564262" cy="688972"/>
      </dsp:txXfrm>
    </dsp:sp>
    <dsp:sp modelId="{05E0A99B-3B0E-46E0-98CF-493908C854F5}">
      <dsp:nvSpPr>
        <dsp:cNvPr id="0" name=""/>
        <dsp:cNvSpPr/>
      </dsp:nvSpPr>
      <dsp:spPr>
        <a:xfrm rot="240000">
          <a:off x="2607413" y="2724632"/>
          <a:ext cx="1638806" cy="76351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smtClean="0">
              <a:latin typeface="Times New Roman" panose="02020603050405020304" pitchFamily="18" charset="0"/>
              <a:cs typeface="Times New Roman" panose="02020603050405020304" pitchFamily="18" charset="0"/>
            </a:rPr>
            <a:t>Higher Average Delay 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644685" y="2761904"/>
        <a:ext cx="1564262" cy="6889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46369"/>
            <a:ext cx="7772400" cy="12740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68040"/>
            <a:ext cx="6400800" cy="15189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9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38020"/>
            <a:ext cx="2057400" cy="50713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38020"/>
            <a:ext cx="6019800" cy="50713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3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08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819314"/>
            <a:ext cx="7772400" cy="118046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19152"/>
            <a:ext cx="7772400" cy="130016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06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86841"/>
            <a:ext cx="4038600" cy="392250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86841"/>
            <a:ext cx="4038600" cy="392250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0431"/>
            <a:ext cx="4040188" cy="5544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84891"/>
            <a:ext cx="4040188" cy="34244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30431"/>
            <a:ext cx="4041775" cy="5544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84891"/>
            <a:ext cx="4041775" cy="34244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69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42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36643"/>
            <a:ext cx="3008313" cy="100711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36644"/>
            <a:ext cx="5111750" cy="50726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243754"/>
            <a:ext cx="3008313" cy="40655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24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160520"/>
            <a:ext cx="5486400" cy="49117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31072"/>
            <a:ext cx="5486400" cy="35661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651693"/>
            <a:ext cx="5486400" cy="6975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15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3802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6841"/>
            <a:ext cx="8229600" cy="3922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508837"/>
            <a:ext cx="2133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B1E6B-E5C5-2449-8ACB-FCCFF0477732}" type="datetimeFigureOut">
              <a:rPr lang="en-US" smtClean="0"/>
              <a:t>8/14/2015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508837"/>
            <a:ext cx="2895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508837"/>
            <a:ext cx="2133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6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chart" Target="../charts/char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5.xml"/><Relationship Id="rId5" Type="http://schemas.openxmlformats.org/officeDocument/2006/relationships/image" Target="../media/image21.png"/><Relationship Id="rId4" Type="http://schemas.openxmlformats.org/officeDocument/2006/relationships/chart" Target="../charts/char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7.xml"/><Relationship Id="rId5" Type="http://schemas.openxmlformats.org/officeDocument/2006/relationships/chart" Target="../charts/chart16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19.xml"/><Relationship Id="rId5" Type="http://schemas.openxmlformats.org/officeDocument/2006/relationships/chart" Target="../charts/chart18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chart" Target="../charts/char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ieeexplore.ieee.org.libaccess.sjlibrary.org/xpl/mostRecentIssue.jsp?punumber=667957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eeexplore.ieee.org.libaccess.sjlibrary.org/xpl/tocresult.jsp?isnumber=668054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PowerPoint_Slide1.sld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900" y="-31880"/>
            <a:ext cx="9321800" cy="60062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38225" y="609600"/>
            <a:ext cx="29813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A </a:t>
            </a: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Project </a:t>
            </a: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by</a:t>
            </a:r>
          </a:p>
          <a:p>
            <a:pPr algn="ctr"/>
            <a:endParaRPr lang="en-US" sz="1400" dirty="0" smtClean="0">
              <a:latin typeface="Calisto MT" pitchFamily="18" charset="0"/>
              <a:cs typeface="Times New Roman" pitchFamily="18" charset="0"/>
            </a:endParaRP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Jahnavi Tejomurtula</a:t>
            </a: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Ashmita Chakraborty</a:t>
            </a: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Abhash Malviya</a:t>
            </a:r>
          </a:p>
          <a:p>
            <a:pPr algn="ctr"/>
            <a:r>
              <a:rPr lang="en-US" sz="1400" dirty="0" smtClean="0">
                <a:latin typeface="Calisto MT" pitchFamily="18" charset="0"/>
                <a:cs typeface="Times New Roman" pitchFamily="18" charset="0"/>
              </a:rPr>
              <a:t>Abhilash Naredla</a:t>
            </a:r>
            <a:endParaRPr lang="en-US" sz="1400" dirty="0">
              <a:latin typeface="Calisto MT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72786" y="4370147"/>
            <a:ext cx="2600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sto MT" pitchFamily="18" charset="0"/>
              </a:rPr>
              <a:t>Department of Electrical Engineering</a:t>
            </a:r>
            <a:endParaRPr lang="en-US" sz="1400" dirty="0">
              <a:latin typeface="Calisto MT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38675" y="3693038"/>
            <a:ext cx="4505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Baskerville Old Face" pitchFamily="18" charset="0"/>
              </a:rPr>
              <a:t>DEVELOPMENT OF  MULTI-LAYERED  DATA CENTER ARCHITECTURES </a:t>
            </a:r>
          </a:p>
          <a:p>
            <a:pPr algn="ctr"/>
            <a:r>
              <a:rPr lang="en-US" b="1" dirty="0" smtClean="0">
                <a:latin typeface="Baskerville Old Face" pitchFamily="18" charset="0"/>
              </a:rPr>
              <a:t>USING </a:t>
            </a:r>
          </a:p>
          <a:p>
            <a:r>
              <a:rPr lang="en-US" b="1" dirty="0" smtClean="0">
                <a:latin typeface="Baskerville Old Face" pitchFamily="18" charset="0"/>
              </a:rPr>
              <a:t>SOFTWARE DEFINED NETWORKING </a:t>
            </a:r>
            <a:endParaRPr lang="en-US" b="1" dirty="0">
              <a:latin typeface="Baskerville Old Fac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2950" y="2425482"/>
            <a:ext cx="3486150" cy="10606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ysClr val="windowText" lastClr="000000"/>
                </a:solidFill>
                <a:latin typeface="Calisto MT" pitchFamily="18" charset="0"/>
              </a:rPr>
              <a:t>Under the guidance of</a:t>
            </a:r>
          </a:p>
          <a:p>
            <a:pPr algn="ctr"/>
            <a:r>
              <a:rPr lang="en-US" sz="1400" dirty="0" smtClean="0">
                <a:solidFill>
                  <a:sysClr val="windowText" lastClr="000000"/>
                </a:solidFill>
                <a:latin typeface="Calisto MT" pitchFamily="18" charset="0"/>
              </a:rPr>
              <a:t> </a:t>
            </a:r>
          </a:p>
          <a:p>
            <a:pPr algn="ctr"/>
            <a:r>
              <a:rPr lang="en-US" sz="1400" dirty="0" smtClean="0">
                <a:solidFill>
                  <a:sysClr val="windowText" lastClr="000000"/>
                </a:solidFill>
                <a:latin typeface="Calisto MT" pitchFamily="18" charset="0"/>
              </a:rPr>
              <a:t>Prof. Dr. Nader F Mir</a:t>
            </a:r>
            <a:endParaRPr lang="en-US" sz="1400" dirty="0">
              <a:solidFill>
                <a:sysClr val="windowText" lastClr="000000"/>
              </a:solidFill>
              <a:latin typeface="Calisto MT" pitchFamily="18" charset="0"/>
            </a:endParaRPr>
          </a:p>
        </p:txBody>
      </p:sp>
      <p:pic>
        <p:nvPicPr>
          <p:cNvPr id="8" name="Picture 7" descr="SJSU 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3486150"/>
            <a:ext cx="2834886" cy="88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2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15" y="-23648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579" y="25203"/>
            <a:ext cx="6857997" cy="51082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0262" y="692807"/>
            <a:ext cx="8324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Analysis for Fat Tree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C:\Users\ashmita\Desktop\wireshark cap_abhash\32V\Screen Shot 2015-08-10 at 1.53.15 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4" y="1524449"/>
            <a:ext cx="4400287" cy="223241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57199" y="1124016"/>
            <a:ext cx="3326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IO Data Analysis Using Wireshark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3408473781"/>
              </p:ext>
            </p:extLst>
          </p:nvPr>
        </p:nvGraphicFramePr>
        <p:xfrm>
          <a:off x="4682358" y="1446124"/>
          <a:ext cx="4234223" cy="2618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101329" y="1119885"/>
            <a:ext cx="38152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Throughput Analysis Using Wireshark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833" y="4455772"/>
            <a:ext cx="4508935" cy="144679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778062" y="4078671"/>
            <a:ext cx="3138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Traceroute from Mininet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4" y="4078671"/>
            <a:ext cx="4124391" cy="171912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/>
          <p:cNvSpPr txBox="1"/>
          <p:nvPr/>
        </p:nvSpPr>
        <p:spPr>
          <a:xfrm>
            <a:off x="1047226" y="3756857"/>
            <a:ext cx="3138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Pingallfull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Mininet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64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73166" y="0"/>
            <a:ext cx="6539022" cy="604105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MULTI-TIER ARCHITECTURES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0" y="775971"/>
            <a:ext cx="9124972" cy="328434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Architecture with 16 Hosts; 4 Racks and 4 Hosts per rack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482" name="Picture 2" descr="C:\Users\Owner\Desktop\SJSU\MSEE Final Project\All Project Documents\Topo diagrams\Non-Layer4x4 new 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2108" y="1060323"/>
            <a:ext cx="3469289" cy="20003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6" name="TextBox 15"/>
          <p:cNvSpPr txBox="1"/>
          <p:nvPr/>
        </p:nvSpPr>
        <p:spPr>
          <a:xfrm>
            <a:off x="637953" y="3062177"/>
            <a:ext cx="264750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16 Hosts Non-Layered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712" y="5649433"/>
            <a:ext cx="335988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16 Hosts 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9" name="Chart 18"/>
          <p:cNvGraphicFramePr/>
          <p:nvPr/>
        </p:nvGraphicFramePr>
        <p:xfrm>
          <a:off x="3880884" y="3508744"/>
          <a:ext cx="5135525" cy="2445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0" name="Picture 9" descr="Layer 4x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108" y="3313128"/>
            <a:ext cx="3469289" cy="235674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graphicFrame>
        <p:nvGraphicFramePr>
          <p:cNvPr id="18" name="Chart 17"/>
          <p:cNvGraphicFramePr/>
          <p:nvPr/>
        </p:nvGraphicFramePr>
        <p:xfrm>
          <a:off x="3774559" y="1103350"/>
          <a:ext cx="5263116" cy="2511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9018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04696" y="0"/>
            <a:ext cx="6507491" cy="604105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MULTI-TIER ARCHITECTURES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0" y="775971"/>
            <a:ext cx="9124972" cy="328434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Architecture with 32 Hosts; 4 Racks and 8 Hosts per rack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7953" y="3062177"/>
            <a:ext cx="264750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32 Hosts Non-Layered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712" y="5649433"/>
            <a:ext cx="335988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32 Hosts 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" name="Picture 11" descr="Non-Layer 4x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07" y="1104405"/>
            <a:ext cx="3405493" cy="19577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Layer 4x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107" y="3339176"/>
            <a:ext cx="3522452" cy="231025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5" name="Chart 14"/>
          <p:cNvGraphicFramePr/>
          <p:nvPr/>
        </p:nvGraphicFramePr>
        <p:xfrm>
          <a:off x="3880883" y="1103350"/>
          <a:ext cx="5135525" cy="24053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0" name="Chart 19"/>
          <p:cNvGraphicFramePr/>
          <p:nvPr/>
        </p:nvGraphicFramePr>
        <p:xfrm>
          <a:off x="3875828" y="3339176"/>
          <a:ext cx="5161847" cy="258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417333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88930" y="0"/>
            <a:ext cx="6523257" cy="604105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MULTI-TIER ARCHITECTURES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0" y="775971"/>
            <a:ext cx="9124972" cy="328434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Architecture with 64 Hosts; 8 Racks and 8 Hosts per rack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7953" y="3062177"/>
            <a:ext cx="264750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64 Hosts Non-Layered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712" y="5649433"/>
            <a:ext cx="335988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64 Hosts Layered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Picture 12" descr="Layered 8x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36" y="3339176"/>
            <a:ext cx="3657600" cy="22626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 descr="Non Layer 8x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175" y="1104405"/>
            <a:ext cx="3455425" cy="1957772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0" name="Chart 19"/>
          <p:cNvGraphicFramePr/>
          <p:nvPr/>
        </p:nvGraphicFramePr>
        <p:xfrm>
          <a:off x="3880884" y="1104405"/>
          <a:ext cx="5156791" cy="2403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1" name="Chart 20"/>
          <p:cNvGraphicFramePr/>
          <p:nvPr/>
        </p:nvGraphicFramePr>
        <p:xfrm>
          <a:off x="3880884" y="3339176"/>
          <a:ext cx="4921923" cy="258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31367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96814" y="0"/>
            <a:ext cx="6515374" cy="604105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MULTI-TIER ARCHITECTURES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0" y="775971"/>
            <a:ext cx="9124972" cy="328434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Architecture with 96 Hosts; 2 Racks with 48 servers and 6 racks with 16 servers each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7953" y="3062177"/>
            <a:ext cx="264750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96 Hosts Horizontally Scaled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712" y="5649433"/>
            <a:ext cx="335988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96 Hosts Vertically Scaled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" name="Picture 11" descr="2x48.png"/>
          <p:cNvPicPr>
            <a:picLocks noChangeAspect="1"/>
          </p:cNvPicPr>
          <p:nvPr/>
        </p:nvPicPr>
        <p:blipFill>
          <a:blip r:embed="rId3"/>
          <a:srcRect l="8806" t="7288" r="1395" b="3742"/>
          <a:stretch>
            <a:fillRect/>
          </a:stretch>
        </p:blipFill>
        <p:spPr>
          <a:xfrm>
            <a:off x="252108" y="3339176"/>
            <a:ext cx="3343701" cy="23102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Horizontal 6x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20" y="1050615"/>
            <a:ext cx="3417240" cy="2038858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5" name="Chart 14"/>
          <p:cNvGraphicFramePr/>
          <p:nvPr/>
        </p:nvGraphicFramePr>
        <p:xfrm>
          <a:off x="3880884" y="1104405"/>
          <a:ext cx="5156791" cy="23440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0" name="Chart 19"/>
          <p:cNvGraphicFramePr/>
          <p:nvPr/>
        </p:nvGraphicFramePr>
        <p:xfrm>
          <a:off x="3867236" y="3325528"/>
          <a:ext cx="5135525" cy="258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60345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82040"/>
            <a:ext cx="9057290" cy="80049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Overall Delay-Bandwidth analysis Multi-Tier architecture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272955" y="1282535"/>
          <a:ext cx="4531058" cy="4272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/>
          <p:nvPr/>
        </p:nvGraphicFramePr>
        <p:xfrm>
          <a:off x="4804014" y="1282535"/>
          <a:ext cx="4162566" cy="4272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itle 3"/>
          <p:cNvSpPr txBox="1">
            <a:spLocks/>
          </p:cNvSpPr>
          <p:nvPr/>
        </p:nvSpPr>
        <p:spPr>
          <a:xfrm>
            <a:off x="2025869" y="0"/>
            <a:ext cx="6892944" cy="6041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MULTI-TIER ARCHITECTURES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7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4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138383" y="604104"/>
            <a:ext cx="5066798" cy="418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smtClean="0">
                <a:latin typeface="Times New Roman" pitchFamily="18" charset="0"/>
                <a:ea typeface="ＭＳ Ｐゴシック" charset="0"/>
                <a:cs typeface="Times New Roman" pitchFamily="18" charset="0"/>
              </a:rPr>
              <a:t>Quantitative Analysis</a:t>
            </a:r>
            <a:endParaRPr lang="en-US" sz="2000" b="1" dirty="0">
              <a:latin typeface="Times New Roman" pitchFamily="18" charset="0"/>
              <a:ea typeface="ＭＳ Ｐゴシック" charset="0"/>
              <a:cs typeface="Times New Roman" pitchFamily="18" charset="0"/>
            </a:endParaRPr>
          </a:p>
        </p:txBody>
      </p:sp>
      <p:sp>
        <p:nvSpPr>
          <p:cNvPr id="13" name="Title 3"/>
          <p:cNvSpPr>
            <a:spLocks noGrp="1"/>
          </p:cNvSpPr>
          <p:nvPr>
            <p:ph type="title"/>
          </p:nvPr>
        </p:nvSpPr>
        <p:spPr>
          <a:xfrm>
            <a:off x="2138382" y="0"/>
            <a:ext cx="6999289" cy="604105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MULTI-TIER ARCHITECTURES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" y="3105448"/>
            <a:ext cx="382963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Times New Roman" pitchFamily="18" charset="0"/>
                <a:cs typeface="Times New Roman" pitchFamily="18" charset="0"/>
              </a:rPr>
              <a:t>IO Data Analysis using Wireshark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" name="Content Placeholder 16" descr="Screenshot from 2015-08-08 03_53_59.png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5699" t="3662" b="6007"/>
          <a:stretch>
            <a:fillRect/>
          </a:stretch>
        </p:blipFill>
        <p:spPr>
          <a:xfrm>
            <a:off x="21204" y="1070164"/>
            <a:ext cx="4487734" cy="2003752"/>
          </a:xfrm>
          <a:ln>
            <a:solidFill>
              <a:schemeClr val="tx1"/>
            </a:solidFill>
          </a:ln>
        </p:spPr>
      </p:pic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2858567781"/>
              </p:ext>
            </p:extLst>
          </p:nvPr>
        </p:nvGraphicFramePr>
        <p:xfrm>
          <a:off x="4508938" y="1022866"/>
          <a:ext cx="4611061" cy="23595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21204" y="5600954"/>
            <a:ext cx="909879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Packet inspection using Mininet commands; Link, Switch and Traceroute</a:t>
            </a:r>
            <a:endParaRPr lang="en-US" sz="1600" b="1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-1" y="3382447"/>
            <a:ext cx="9137673" cy="2218507"/>
            <a:chOff x="-1" y="3382447"/>
            <a:chExt cx="9137673" cy="2218507"/>
          </a:xfrm>
        </p:grpSpPr>
        <p:grpSp>
          <p:nvGrpSpPr>
            <p:cNvPr id="24" name="Group 23"/>
            <p:cNvGrpSpPr/>
            <p:nvPr/>
          </p:nvGrpSpPr>
          <p:grpSpPr>
            <a:xfrm>
              <a:off x="-1" y="3429745"/>
              <a:ext cx="6432332" cy="2171209"/>
              <a:chOff x="-1" y="3382447"/>
              <a:chExt cx="6432332" cy="2171209"/>
            </a:xfrm>
          </p:grpSpPr>
          <p:pic>
            <p:nvPicPr>
              <p:cNvPr id="22" name="Picture 21" descr="C:\Users\Owner\Desktop\SJSU\MSEE Final Project\All Project Documents\Link.png"/>
              <p:cNvPicPr/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-1" y="3382447"/>
                <a:ext cx="3252578" cy="2171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3" name="Picture 22" descr="switch.png"/>
              <p:cNvPicPr/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3273782" y="3382447"/>
                <a:ext cx="3158549" cy="2171209"/>
              </a:xfrm>
              <a:prstGeom prst="rect">
                <a:avLst/>
              </a:prstGeom>
            </p:spPr>
          </p:pic>
        </p:grpSp>
        <p:pic>
          <p:nvPicPr>
            <p:cNvPr id="26" name="Picture 25" descr="traceroute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23827" y="3382447"/>
              <a:ext cx="2713845" cy="22185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778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7" y="-23648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752" y="25203"/>
            <a:ext cx="6936824" cy="578902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 FOR FAT-TREE AND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MULTI-TIERED ARCHITECTURE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32" y="3626928"/>
            <a:ext cx="4136970" cy="2237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063" y="692807"/>
            <a:ext cx="48873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 Host Core-Host Communication: Fat Tree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043" y="1305064"/>
            <a:ext cx="4504341" cy="32089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03876" y="724338"/>
            <a:ext cx="33659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 Host Core-Host Communication: Multi-Tiered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3"/>
          <a:stretch/>
        </p:blipFill>
        <p:spPr>
          <a:xfrm>
            <a:off x="92856" y="1278441"/>
            <a:ext cx="4460115" cy="223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51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15" y="-23648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3166" y="25203"/>
            <a:ext cx="6897410" cy="57890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ANALYSIS FOR FAT-TREE AND </a:t>
            </a:r>
            <a:b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MULTI-TIERED ARCHITECTURE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968657"/>
              </p:ext>
            </p:extLst>
          </p:nvPr>
        </p:nvGraphicFramePr>
        <p:xfrm>
          <a:off x="-9515" y="1190297"/>
          <a:ext cx="4440935" cy="4516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517562"/>
              </p:ext>
            </p:extLst>
          </p:nvPr>
        </p:nvGraphicFramePr>
        <p:xfrm>
          <a:off x="4524703" y="1190298"/>
          <a:ext cx="4445873" cy="4611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" y="788276"/>
            <a:ext cx="902575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Delay and Average Bandwidth Comparison of Fat Tree and Multi-tiered Architectures</a:t>
            </a:r>
            <a:endParaRPr lang="en-US" sz="17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19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4972" cy="6093317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06133" y="113905"/>
            <a:ext cx="5698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146668069"/>
              </p:ext>
            </p:extLst>
          </p:nvPr>
        </p:nvGraphicFramePr>
        <p:xfrm>
          <a:off x="0" y="821558"/>
          <a:ext cx="9065171" cy="45623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/>
          <p:cNvSpPr/>
          <p:nvPr/>
        </p:nvSpPr>
        <p:spPr>
          <a:xfrm>
            <a:off x="89020" y="5249968"/>
            <a:ext cx="8946931" cy="709394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coolSlant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Multi-Tier Architecture is better suited for vertical scaling 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95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8" y="162953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latin typeface="Times New Roman" panose="02020603050405020304" pitchFamily="18" charset="0"/>
                <a:ea typeface="ＭＳ Ｐゴシック" charset="0"/>
                <a:cs typeface="Times New Roman" panose="02020603050405020304" pitchFamily="18" charset="0"/>
              </a:rPr>
              <a:t>INTRODUCTION</a:t>
            </a:r>
            <a:endParaRPr lang="en-US" sz="2400" b="1" dirty="0">
              <a:latin typeface="Times New Roman" panose="02020603050405020304" pitchFamily="18" charset="0"/>
              <a:ea typeface="ＭＳ Ｐゴシック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" y="780393"/>
            <a:ext cx="8674100" cy="492672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1200" dirty="0"/>
          </a:p>
          <a:p>
            <a:pPr lvl="1"/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	</a:t>
            </a:r>
            <a:endParaRPr lang="en-US" sz="1200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4243654"/>
              </p:ext>
            </p:extLst>
          </p:nvPr>
        </p:nvGraphicFramePr>
        <p:xfrm>
          <a:off x="19029" y="874986"/>
          <a:ext cx="8990964" cy="5068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298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latin typeface="Times New Roman" panose="02020603050405020304" pitchFamily="18" charset="0"/>
                <a:ea typeface="ＭＳ Ｐゴシック" charset="0"/>
                <a:cs typeface="Times New Roman" panose="02020603050405020304" pitchFamily="18" charset="0"/>
              </a:rPr>
              <a:t>REFERENCES</a:t>
            </a:r>
            <a:endParaRPr lang="en-US" sz="2400" b="1" dirty="0">
              <a:latin typeface="Times New Roman" panose="02020603050405020304" pitchFamily="18" charset="0"/>
              <a:ea typeface="ＭＳ Ｐゴシック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5539" y="930167"/>
            <a:ext cx="8805040" cy="4879426"/>
          </a:xfrm>
        </p:spPr>
        <p:txBody>
          <a:bodyPr>
            <a:normAutofit/>
          </a:bodyPr>
          <a:lstStyle/>
          <a:p>
            <a:pPr lvl="0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Software Defined Networks (EWSDN), 2013 Second European Workshop 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Issue Date: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10-11 Oct. 2013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Written by: Teixeira, J.;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Antichi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G.;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D.; Del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Chiaro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A.; Giordano, S.; Santos, A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Al-Fares, A. Loukissas, and A. Vahdat, ``A scalable, commodity datacenter network architecture,'' in Proc. ACM SIGCOMM, 2008, pp. 63_74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Lam et al., ``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NetShare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Virtualizing data center networks across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-vices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,'' Dept.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Sci. Eng., Univ. California, Berkeley, CA,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USA, Tech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Rep., 2010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TING WANG1, (Student Member, IEEE), ZHIYANG SU1 , (Student Member, IEEE), YU XIA1 , (Member, IEEE), AND MOUNIR HAMDI1,2 , (Fellow, IEEE) Department of Computer Science and Engineering, The Hong Kong University of Science and Technology, Hamad Bin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Khalifa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University, Doha, Qatar “ Rethinking the Data Center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Networking:Architecture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Network Protocols and Resource Sharing “, 2013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65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279400"/>
            <a:ext cx="9144000" cy="56754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578" y="994544"/>
            <a:ext cx="4790244" cy="129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7883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112579" y="-110362"/>
            <a:ext cx="6574222" cy="990600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INTRODUCTION </a:t>
            </a:r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-439738" y="604105"/>
            <a:ext cx="4040188" cy="55446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Multi-Tier Architecture 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5404128" y="604105"/>
            <a:ext cx="4041775" cy="55446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Fat tree Architecture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8" descr="dcn ne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99" y="1158565"/>
            <a:ext cx="4212459" cy="230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4" descr="Fat tree.gi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2000" y="1158565"/>
            <a:ext cx="4382814" cy="230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9998" y="3468532"/>
            <a:ext cx="4512002" cy="2475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596302" y="3468532"/>
            <a:ext cx="4248150" cy="2475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7532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041634" y="113905"/>
            <a:ext cx="6913180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latin typeface="Times New Roman" panose="02020603050405020304" pitchFamily="18" charset="0"/>
                <a:ea typeface="ＭＳ Ｐゴシック" charset="0"/>
                <a:cs typeface="Times New Roman" panose="02020603050405020304" pitchFamily="18" charset="0"/>
              </a:rPr>
              <a:t>INTRODUCTION: PROGRAM FLOW &amp; TOOLS</a:t>
            </a:r>
            <a:r>
              <a:rPr lang="en-US" sz="2400" b="1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endParaRPr lang="en-US" sz="24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495800" y="800157"/>
            <a:ext cx="4641872" cy="507999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</a:p>
          <a:p>
            <a:pPr marL="0" indent="0" algn="ctr">
              <a:buNone/>
            </a:pP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IPERF- BANDWIDTH CALCULATION</a:t>
            </a: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Mininet&gt; iperf &lt;Source Host Name&gt; &lt;Destination Host Name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 Iperf: testing TCP bandwidth between &lt;Source Host Name&gt; and &lt;Destination Host Name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*** Results: ['1.69 Gbits/sec', '1.70 Gbits/sec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']</a:t>
            </a: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PINGALLFULL-DELAY CALCULATION</a:t>
            </a: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Mininet&gt; pingallfull </a:t>
            </a:r>
          </a:p>
          <a:p>
            <a:pPr marL="0" indent="0">
              <a:buNone/>
            </a:pP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Mininet- SDN Simulator</a:t>
            </a:r>
          </a:p>
          <a:p>
            <a:pPr marL="0" indent="0">
              <a:buNone/>
            </a:pP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Ovs-vsctl – Open VSwitch Command Line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 API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5" name="Content Placeholder 14"/>
          <p:cNvGraphicFramePr>
            <a:graphicFrameLocks noGrp="1"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32319281"/>
              </p:ext>
            </p:extLst>
          </p:nvPr>
        </p:nvGraphicFramePr>
        <p:xfrm>
          <a:off x="144463" y="1075267"/>
          <a:ext cx="4351337" cy="4868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Slide" r:id="rId4" imgW="4570603" imgH="3427427" progId="PowerPoint.Slide.12">
                  <p:embed/>
                </p:oleObj>
              </mc:Choice>
              <mc:Fallback>
                <p:oleObj name="Slide" r:id="rId4" imgW="4570603" imgH="3427427" progId="PowerPoint.Slide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463" y="1075267"/>
                        <a:ext cx="4351337" cy="486833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984250" y="800157"/>
            <a:ext cx="254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 FLOW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86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203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0462" y="25203"/>
            <a:ext cx="6850114" cy="57890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36316" y="738899"/>
            <a:ext cx="47838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 Host Architecture: 4 Racks and 4 Hosts per Rack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5" b="22837"/>
          <a:stretch/>
        </p:blipFill>
        <p:spPr>
          <a:xfrm>
            <a:off x="151607" y="3788333"/>
            <a:ext cx="3043992" cy="21984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53" b="4642"/>
          <a:stretch/>
        </p:blipFill>
        <p:spPr>
          <a:xfrm>
            <a:off x="94592" y="1228320"/>
            <a:ext cx="3066127" cy="2161266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21" name="TextBox 20"/>
          <p:cNvSpPr txBox="1"/>
          <p:nvPr/>
        </p:nvSpPr>
        <p:spPr>
          <a:xfrm>
            <a:off x="151607" y="957936"/>
            <a:ext cx="2404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3449779"/>
            <a:ext cx="29402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5" name="Chart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9110628"/>
              </p:ext>
            </p:extLst>
          </p:nvPr>
        </p:nvGraphicFramePr>
        <p:xfrm>
          <a:off x="3246595" y="1077453"/>
          <a:ext cx="5878376" cy="2277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548138"/>
              </p:ext>
            </p:extLst>
          </p:nvPr>
        </p:nvGraphicFramePr>
        <p:xfrm>
          <a:off x="3246595" y="3507828"/>
          <a:ext cx="5897404" cy="2435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68895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203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3166" y="25203"/>
            <a:ext cx="6897410" cy="57890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36317" y="738899"/>
            <a:ext cx="4712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35 Host Architecture: 5 Racks and 7 Hosts per Rack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1607" y="957936"/>
            <a:ext cx="2404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3449779"/>
            <a:ext cx="26486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9" y="1276305"/>
            <a:ext cx="3202238" cy="21949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45" y="3772784"/>
            <a:ext cx="3216462" cy="207972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873124"/>
              </p:ext>
            </p:extLst>
          </p:nvPr>
        </p:nvGraphicFramePr>
        <p:xfrm>
          <a:off x="3347207" y="1103558"/>
          <a:ext cx="5777764" cy="2263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7514119"/>
              </p:ext>
            </p:extLst>
          </p:nvPr>
        </p:nvGraphicFramePr>
        <p:xfrm>
          <a:off x="3421117" y="3298490"/>
          <a:ext cx="5703853" cy="2645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5240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203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1048" y="25203"/>
            <a:ext cx="6889528" cy="57890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36316" y="738899"/>
            <a:ext cx="47838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64 Host Architecture: 6 Racks and 8 Hosts per Rack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1607" y="957936"/>
            <a:ext cx="2404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3449779"/>
            <a:ext cx="2555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8" y="1229362"/>
            <a:ext cx="3255579" cy="22447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8" y="3788332"/>
            <a:ext cx="3255579" cy="2153289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712317"/>
              </p:ext>
            </p:extLst>
          </p:nvPr>
        </p:nvGraphicFramePr>
        <p:xfrm>
          <a:off x="3397469" y="1077453"/>
          <a:ext cx="5644055" cy="2540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0540875"/>
              </p:ext>
            </p:extLst>
          </p:nvPr>
        </p:nvGraphicFramePr>
        <p:xfrm>
          <a:off x="3397469" y="3507828"/>
          <a:ext cx="5644055" cy="24337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47771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203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0462" y="25203"/>
            <a:ext cx="6850114" cy="57890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36316" y="738899"/>
            <a:ext cx="5066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98 Host Architecture: 7 Racks and 14 Hosts per Rack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1607" y="957936"/>
            <a:ext cx="24042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3449779"/>
            <a:ext cx="2555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Non-Layered Architecture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5" y="1296490"/>
            <a:ext cx="3287109" cy="22113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6" y="3750326"/>
            <a:ext cx="3365938" cy="2191296"/>
          </a:xfrm>
          <a:prstGeom prst="rect">
            <a:avLst/>
          </a:prstGeom>
        </p:spPr>
      </p:pic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1042774"/>
              </p:ext>
            </p:extLst>
          </p:nvPr>
        </p:nvGraphicFramePr>
        <p:xfrm>
          <a:off x="3358055" y="1229709"/>
          <a:ext cx="5683468" cy="2220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3191366"/>
              </p:ext>
            </p:extLst>
          </p:nvPr>
        </p:nvGraphicFramePr>
        <p:xfrm>
          <a:off x="3555123" y="3507828"/>
          <a:ext cx="5486399" cy="2433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26717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15" y="-23648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ton Square </a:t>
            </a:r>
            <a:endParaRPr lang="en-US" sz="1600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6814" y="25203"/>
            <a:ext cx="6873762" cy="578902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 TREE ARCHITECTURES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0262" y="604891"/>
            <a:ext cx="83241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Overall Delay-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Bandwidth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Fat-Tree Architectures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4" name="Chart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5965432"/>
              </p:ext>
            </p:extLst>
          </p:nvPr>
        </p:nvGraphicFramePr>
        <p:xfrm>
          <a:off x="76725" y="1077452"/>
          <a:ext cx="4597751" cy="23357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5" name="Chart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9603696"/>
              </p:ext>
            </p:extLst>
          </p:nvPr>
        </p:nvGraphicFramePr>
        <p:xfrm>
          <a:off x="4552971" y="1087820"/>
          <a:ext cx="4572000" cy="23254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95197"/>
              </p:ext>
            </p:extLst>
          </p:nvPr>
        </p:nvGraphicFramePr>
        <p:xfrm>
          <a:off x="151612" y="3484178"/>
          <a:ext cx="4522864" cy="2396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7" name="Chart 2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8673792"/>
              </p:ext>
            </p:extLst>
          </p:nvPr>
        </p:nvGraphicFramePr>
        <p:xfrm>
          <a:off x="4674476" y="3413234"/>
          <a:ext cx="4450495" cy="2467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70023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978</Words>
  <Application>Microsoft Office PowerPoint</Application>
  <PresentationFormat>Custom</PresentationFormat>
  <Paragraphs>201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ＭＳ Ｐゴシック</vt:lpstr>
      <vt:lpstr>Arial</vt:lpstr>
      <vt:lpstr>Baskerville Old Face</vt:lpstr>
      <vt:lpstr>Calibri</vt:lpstr>
      <vt:lpstr>Calisto MT</vt:lpstr>
      <vt:lpstr>Times New Roman</vt:lpstr>
      <vt:lpstr>Wingdings</vt:lpstr>
      <vt:lpstr>Office Theme</vt:lpstr>
      <vt:lpstr>Slide</vt:lpstr>
      <vt:lpstr>PowerPoint Presentation</vt:lpstr>
      <vt:lpstr>PowerPoint Presentation</vt:lpstr>
      <vt:lpstr>INTRODUCTION </vt:lpstr>
      <vt:lpstr>PowerPoint Presentation</vt:lpstr>
      <vt:lpstr>FAT TREE ARCHITECTURES</vt:lpstr>
      <vt:lpstr>FAT TREE ARCHITECTURES</vt:lpstr>
      <vt:lpstr>FAT TREE ARCHITECTURES</vt:lpstr>
      <vt:lpstr>FAT TREE ARCHITECTURES</vt:lpstr>
      <vt:lpstr>FAT TREE ARCHITECTURES</vt:lpstr>
      <vt:lpstr>FAT TREE ARCHITECTURES</vt:lpstr>
      <vt:lpstr>MULTI-TIER ARCHITECTURES</vt:lpstr>
      <vt:lpstr>MULTI-TIER ARCHITECTURES</vt:lpstr>
      <vt:lpstr>MULTI-TIER ARCHITECTURES</vt:lpstr>
      <vt:lpstr>MULTI-TIER ARCHITECTURES</vt:lpstr>
      <vt:lpstr>  Overall Delay-Bandwidth analysis Multi-Tier architecture</vt:lpstr>
      <vt:lpstr>MULTI-TIER ARCHITECTURES</vt:lpstr>
      <vt:lpstr>COMPARATIVE ANALYSIS FOR FAT-TREE AND  MULTI-TIERED ARCHITECTURE</vt:lpstr>
      <vt:lpstr>COMPARATIVE ANALYSIS FOR FAT-TREE AND  MULTI-TIERED ARCHITECTURE</vt:lpstr>
      <vt:lpstr>PowerPoint Presentation</vt:lpstr>
      <vt:lpstr>PowerPoint Presentation</vt:lpstr>
      <vt:lpstr>PowerPoint Presentation</vt:lpstr>
    </vt:vector>
  </TitlesOfParts>
  <Company>San Jose State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Chang Kim</dc:creator>
  <cp:lastModifiedBy>ashmita chakraborty</cp:lastModifiedBy>
  <cp:revision>104</cp:revision>
  <dcterms:created xsi:type="dcterms:W3CDTF">2014-04-18T16:56:49Z</dcterms:created>
  <dcterms:modified xsi:type="dcterms:W3CDTF">2015-08-15T02:34:16Z</dcterms:modified>
</cp:coreProperties>
</file>

<file path=docProps/thumbnail.jpeg>
</file>